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heme/themeOverride7.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heme/themeOverride8.xml" ContentType="application/vnd.openxmlformats-officedocument.themeOverr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heme/themeOverride11.xml" ContentType="application/vnd.openxmlformats-officedocument.themeOverride+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theme/themeOverride12.xml" ContentType="application/vnd.openxmlformats-officedocument.themeOverr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heme/themeOverride13.xml" ContentType="application/vnd.openxmlformats-officedocument.themeOverr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6.xml" ContentType="application/vnd.openxmlformats-officedocument.presentationml.notesSlide+xml"/>
  <Override PartName="/ppt/theme/themeOverride14.xml" ContentType="application/vnd.openxmlformats-officedocument.themeOverr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7.xml" ContentType="application/vnd.openxmlformats-officedocument.presentationml.notesSlide+xml"/>
  <Override PartName="/ppt/theme/themeOverride15.xml" ContentType="application/vnd.openxmlformats-officedocument.themeOverr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8.xml" ContentType="application/vnd.openxmlformats-officedocument.presentationml.notesSlide+xml"/>
  <Override PartName="/ppt/theme/themeOverride16.xml" ContentType="application/vnd.openxmlformats-officedocument.themeOverr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heme/themeOverride17.xml" ContentType="application/vnd.openxmlformats-officedocument.themeOverride+xml"/>
  <Override PartName="/ppt/notesSlides/notesSlide20.xml" ContentType="application/vnd.openxmlformats-officedocument.presentationml.notesSlide+xml"/>
  <Override PartName="/ppt/theme/themeOverride18.xml" ContentType="application/vnd.openxmlformats-officedocument.themeOverride+xml"/>
  <Override PartName="/ppt/tags/tag66.xml" ContentType="application/vnd.openxmlformats-officedocument.presentationml.tags+xml"/>
  <Override PartName="/ppt/tags/tag67.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theme/themeOverride19.xml" ContentType="application/vnd.openxmlformats-officedocument.themeOverride+xml"/>
  <Override PartName="/ppt/notesSlides/notesSlide22.xml" ContentType="application/vnd.openxmlformats-officedocument.presentationml.notesSlide+xml"/>
  <Override PartName="/ppt/theme/themeOverride20.xml" ContentType="application/vnd.openxmlformats-officedocument.themeOverride+xml"/>
  <Override PartName="/ppt/tags/tag68.xml" ContentType="application/vnd.openxmlformats-officedocument.presentationml.tags+xml"/>
  <Override PartName="/ppt/notesSlides/notesSlide23.xml" ContentType="application/vnd.openxmlformats-officedocument.presentationml.notesSlide+xml"/>
  <Override PartName="/ppt/theme/themeOverride21.xml" ContentType="application/vnd.openxmlformats-officedocument.themeOverr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2.xml" ContentType="application/vnd.openxmlformats-officedocument.themeOverr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5.xml" ContentType="application/vnd.openxmlformats-officedocument.presentationml.notesSlide+xml"/>
  <Override PartName="/ppt/theme/themeOverride23.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24.xml" ContentType="application/vnd.openxmlformats-officedocument.themeOverride+xml"/>
  <Override PartName="/ppt/notesSlides/notesSlide28.xml" ContentType="application/vnd.openxmlformats-officedocument.presentationml.notesSlide+xml"/>
  <Override PartName="/ppt/theme/themeOverride25.xml" ContentType="application/vnd.openxmlformats-officedocument.themeOverr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9.xml" ContentType="application/vnd.openxmlformats-officedocument.presentationml.notesSlide+xml"/>
  <Override PartName="/ppt/theme/themeOverride26.xml" ContentType="application/vnd.openxmlformats-officedocument.themeOverr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0.xml" ContentType="application/vnd.openxmlformats-officedocument.presentationml.notesSlide+xml"/>
  <Override PartName="/ppt/theme/themeOverride27.xml" ContentType="application/vnd.openxmlformats-officedocument.themeOverride+xml"/>
  <Override PartName="/ppt/notesSlides/notesSlide31.xml" ContentType="application/vnd.openxmlformats-officedocument.presentationml.notesSlide+xml"/>
  <Override PartName="/ppt/theme/themeOverride28.xml" ContentType="application/vnd.openxmlformats-officedocument.themeOverride+xml"/>
  <Override PartName="/ppt/tags/tag11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9" r:id="rId3"/>
    <p:sldId id="260" r:id="rId4"/>
    <p:sldId id="1031" r:id="rId5"/>
    <p:sldId id="2310" r:id="rId6"/>
    <p:sldId id="2309" r:id="rId7"/>
    <p:sldId id="2262" r:id="rId8"/>
    <p:sldId id="2311" r:id="rId9"/>
    <p:sldId id="2368" r:id="rId10"/>
    <p:sldId id="2295" r:id="rId11"/>
    <p:sldId id="2294" r:id="rId12"/>
    <p:sldId id="2280" r:id="rId13"/>
    <p:sldId id="2369" r:id="rId14"/>
    <p:sldId id="2370" r:id="rId15"/>
    <p:sldId id="2345" r:id="rId16"/>
    <p:sldId id="2371" r:id="rId17"/>
    <p:sldId id="2364" r:id="rId18"/>
    <p:sldId id="2372" r:id="rId19"/>
    <p:sldId id="2365" r:id="rId20"/>
    <p:sldId id="2366" r:id="rId21"/>
    <p:sldId id="2367" r:id="rId22"/>
    <p:sldId id="2296" r:id="rId23"/>
    <p:sldId id="308" r:id="rId24"/>
    <p:sldId id="2330" r:id="rId25"/>
    <p:sldId id="2313" r:id="rId26"/>
    <p:sldId id="1025" r:id="rId27"/>
    <p:sldId id="1026" r:id="rId28"/>
    <p:sldId id="2338" r:id="rId29"/>
    <p:sldId id="2373" r:id="rId30"/>
    <p:sldId id="2297" r:id="rId31"/>
    <p:sldId id="343" r:id="rId32"/>
    <p:sldId id="263" r:id="rId33"/>
    <p:sldId id="2361" r:id="rId34"/>
    <p:sldId id="2362" r:id="rId35"/>
    <p:sldId id="2298" r:id="rId36"/>
  </p:sldIdLst>
  <p:sldSz cx="12192000" cy="6858000"/>
  <p:notesSz cx="6858000" cy="9144000"/>
  <p:embeddedFontLst>
    <p:embeddedFont>
      <p:font typeface="Lato Light" panose="020F0502020204030203" pitchFamily="34" charset="0"/>
      <p:regular r:id="rId38"/>
    </p:embeddedFont>
    <p:embeddedFont>
      <p:font typeface="Monotype Corsiva" panose="03010101010201010101" pitchFamily="66" charset="0"/>
      <p:italic r:id="rId39"/>
    </p:embeddedFont>
    <p:embeddedFont>
      <p:font typeface="等线" panose="02010600030101010101" pitchFamily="2" charset="-122"/>
      <p:regular r:id="rId40"/>
      <p:bold r:id="rId41"/>
    </p:embeddedFont>
    <p:embeddedFont>
      <p:font typeface="华文楷体" panose="02010600040101010101" pitchFamily="2" charset="-122"/>
      <p:regular r:id="rId42"/>
    </p:embeddedFont>
    <p:embeddedFont>
      <p:font typeface="微软雅黑" panose="020B0503020204020204" pitchFamily="34" charset="-122"/>
      <p:regular r:id="rId43"/>
      <p:bold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1"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BD7FF"/>
    <a:srgbClr val="7EF2EF"/>
    <a:srgbClr val="62FFFF"/>
    <a:srgbClr val="122041"/>
    <a:srgbClr val="1B82FF"/>
    <a:srgbClr val="A9DB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showGuides="1">
      <p:cViewPr varScale="1">
        <p:scale>
          <a:sx n="86" d="100"/>
          <a:sy n="86" d="100"/>
        </p:scale>
        <p:origin x="30" y="-768"/>
      </p:cViewPr>
      <p:guideLst>
        <p:guide orient="horz" pos="2191"/>
        <p:guide pos="38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baseline="0">
                <a:solidFill>
                  <a:schemeClr val="dk1">
                    <a:lumMod val="75000"/>
                    <a:lumOff val="25000"/>
                  </a:schemeClr>
                </a:solidFill>
                <a:latin typeface="+mn-lt"/>
                <a:ea typeface="+mn-ea"/>
                <a:cs typeface="+mn-cs"/>
              </a:defRPr>
            </a:pPr>
            <a:r>
              <a:rPr lang="zh-CN"/>
              <a:t>初始投资占比饼状图</a:t>
            </a:r>
          </a:p>
        </c:rich>
      </c:tx>
      <c:overlay val="0"/>
      <c:spPr>
        <a:noFill/>
        <a:ln>
          <a:noFill/>
        </a:ln>
        <a:effectLst/>
      </c:spPr>
    </c:title>
    <c:autoTitleDeleted val="0"/>
    <c:view3D>
      <c:rotX val="5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1-9103-498D-80D7-4DD56DE5EA51}"/>
              </c:ext>
            </c:extLst>
          </c:dPt>
          <c:dPt>
            <c:idx val="1"/>
            <c:bubble3D val="0"/>
            <c:spPr>
              <a:solidFill>
                <a:schemeClr val="accent2"/>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3-9103-498D-80D7-4DD56DE5EA51}"/>
              </c:ext>
            </c:extLst>
          </c:dPt>
          <c:dPt>
            <c:idx val="2"/>
            <c:bubble3D val="0"/>
            <c:spPr>
              <a:solidFill>
                <a:schemeClr val="accent3"/>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5-9103-498D-80D7-4DD56DE5EA51}"/>
              </c:ext>
            </c:extLst>
          </c:dPt>
          <c:dPt>
            <c:idx val="3"/>
            <c:bubble3D val="0"/>
            <c:spPr>
              <a:solidFill>
                <a:schemeClr val="accent4"/>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7-9103-498D-80D7-4DD56DE5EA51}"/>
              </c:ext>
            </c:extLst>
          </c:dPt>
          <c:dPt>
            <c:idx val="4"/>
            <c:bubble3D val="0"/>
            <c:spPr>
              <a:solidFill>
                <a:schemeClr val="accent5"/>
              </a:solidFill>
              <a:ln>
                <a:noFill/>
              </a:ln>
              <a:effectLst>
                <a:outerShdw blurRad="254000" sx="102000" sy="102000" algn="ctr" rotWithShape="0">
                  <a:prstClr val="black">
                    <a:alpha val="20000"/>
                  </a:prstClr>
                </a:outerShdw>
              </a:effectLst>
              <a:scene3d>
                <a:camera prst="orthographicFront"/>
                <a:lightRig rig="threePt" dir="t"/>
              </a:scene3d>
              <a:sp3d/>
            </c:spPr>
            <c:extLst>
              <c:ext xmlns:c16="http://schemas.microsoft.com/office/drawing/2014/chart" uri="{C3380CC4-5D6E-409C-BE32-E72D297353CC}">
                <c16:uniqueId val="{00000009-9103-498D-80D7-4DD56DE5EA5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zh-CN" sz="10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[工作簿1]Sheet1!$A$1:$A$5</c:f>
              <c:strCache>
                <c:ptCount val="5"/>
                <c:pt idx="0">
                  <c:v>高性能高算力服务器采购和租赁</c:v>
                </c:pt>
                <c:pt idx="1">
                  <c:v>系统的研发和维护</c:v>
                </c:pt>
                <c:pt idx="2">
                  <c:v>产品的营销和推广</c:v>
                </c:pt>
                <c:pt idx="3">
                  <c:v>数据集建设和标注</c:v>
                </c:pt>
                <c:pt idx="4">
                  <c:v>其他</c:v>
                </c:pt>
              </c:strCache>
            </c:strRef>
          </c:cat>
          <c:val>
            <c:numRef>
              <c:f>[工作簿1]Sheet1!$B$1:$B$5</c:f>
              <c:numCache>
                <c:formatCode>General</c:formatCode>
                <c:ptCount val="5"/>
                <c:pt idx="0">
                  <c:v>0.2</c:v>
                </c:pt>
                <c:pt idx="1">
                  <c:v>0.2</c:v>
                </c:pt>
                <c:pt idx="2">
                  <c:v>0.3</c:v>
                </c:pt>
                <c:pt idx="3">
                  <c:v>0.1</c:v>
                </c:pt>
                <c:pt idx="4">
                  <c:v>0.2</c:v>
                </c:pt>
              </c:numCache>
            </c:numRef>
          </c:val>
          <c:extLst>
            <c:ext xmlns:c16="http://schemas.microsoft.com/office/drawing/2014/chart" uri="{C3380CC4-5D6E-409C-BE32-E72D297353CC}">
              <c16:uniqueId val="{0000000A-9103-498D-80D7-4DD56DE5EA51}"/>
            </c:ext>
          </c:extLst>
        </c:ser>
        <c:dLbls>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63854579352132401"/>
          <c:y val="0.25872544863642799"/>
          <c:w val="0.33038141847277203"/>
          <c:h val="0.5803306485799070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lang="zh-CN"/>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C1FE15-3AE4-4EDA-BF94-847C20B93EE8}" type="doc">
      <dgm:prSet loTypeId="urn:microsoft.com/office/officeart/2008/layout/RadialCluster" loCatId="cycle" qsTypeId="urn:microsoft.com/office/officeart/2005/8/quickstyle/3d4" qsCatId="3D" csTypeId="urn:microsoft.com/office/officeart/2005/8/colors/accent1_2" csCatId="accent1" phldr="1"/>
      <dgm:spPr/>
      <dgm:t>
        <a:bodyPr/>
        <a:lstStyle/>
        <a:p>
          <a:endParaRPr lang="zh-CN" altLang="en-US"/>
        </a:p>
      </dgm:t>
    </dgm:pt>
    <dgm:pt modelId="{1F354432-FF88-441E-B99C-3E080789B9B4}">
      <dgm:prSet phldrT="[文本]" custT="1"/>
      <dgm:spPr/>
      <dgm:t>
        <a:bodyPr/>
        <a:lstStyle/>
        <a:p>
          <a:r>
            <a:rPr lang="en-US" altLang="zh-CN" sz="2000" dirty="0"/>
            <a:t>PEST</a:t>
          </a:r>
          <a:r>
            <a:rPr lang="zh-CN" altLang="en-US" sz="2000" dirty="0"/>
            <a:t>分析</a:t>
          </a:r>
        </a:p>
      </dgm:t>
    </dgm:pt>
    <dgm:pt modelId="{59157C73-6043-4EC9-BC83-5C071AF0F067}" type="parTrans" cxnId="{0AFFE549-5F0F-4F22-A292-68BEA88AE913}">
      <dgm:prSet/>
      <dgm:spPr/>
      <dgm:t>
        <a:bodyPr/>
        <a:lstStyle/>
        <a:p>
          <a:endParaRPr lang="zh-CN" altLang="en-US"/>
        </a:p>
      </dgm:t>
    </dgm:pt>
    <dgm:pt modelId="{B4D80A7A-B1C2-4273-9E93-32CA02D46A98}" type="sibTrans" cxnId="{0AFFE549-5F0F-4F22-A292-68BEA88AE913}">
      <dgm:prSet/>
      <dgm:spPr/>
      <dgm:t>
        <a:bodyPr/>
        <a:lstStyle/>
        <a:p>
          <a:endParaRPr lang="zh-CN" altLang="en-US"/>
        </a:p>
      </dgm:t>
    </dgm:pt>
    <dgm:pt modelId="{95FEAC83-9A34-40E1-85DA-60EB0247DEDB}">
      <dgm:prSet phldrT="[文本]" custT="1"/>
      <dgm:spPr/>
      <dgm:t>
        <a:bodyPr/>
        <a:lstStyle/>
        <a:p>
          <a:r>
            <a:rPr lang="zh-CN" altLang="en-US" sz="1400" dirty="0"/>
            <a:t>政治环境（</a:t>
          </a:r>
          <a:r>
            <a:rPr lang="en-US" altLang="zh-CN" sz="1400" dirty="0"/>
            <a:t>Political</a:t>
          </a:r>
          <a:r>
            <a:rPr lang="zh-CN" altLang="en-US" sz="1400" dirty="0"/>
            <a:t>）</a:t>
          </a:r>
        </a:p>
      </dgm:t>
    </dgm:pt>
    <dgm:pt modelId="{9C73F7D4-D776-4E18-993F-E7790115C78D}" type="parTrans" cxnId="{B1F6C506-8B34-4CF8-907E-10DFB3E10AA3}">
      <dgm:prSet/>
      <dgm:spPr/>
      <dgm:t>
        <a:bodyPr/>
        <a:lstStyle/>
        <a:p>
          <a:endParaRPr lang="zh-CN" altLang="en-US"/>
        </a:p>
      </dgm:t>
    </dgm:pt>
    <dgm:pt modelId="{0CD11F36-4694-4B10-BF4D-52F47DF0A3F2}" type="sibTrans" cxnId="{B1F6C506-8B34-4CF8-907E-10DFB3E10AA3}">
      <dgm:prSet/>
      <dgm:spPr/>
      <dgm:t>
        <a:bodyPr/>
        <a:lstStyle/>
        <a:p>
          <a:endParaRPr lang="zh-CN" altLang="en-US"/>
        </a:p>
      </dgm:t>
    </dgm:pt>
    <dgm:pt modelId="{61AD1594-ECB0-483C-A1F6-1ADFFB2EA394}">
      <dgm:prSet phldrT="[文本]" custT="1"/>
      <dgm:spPr/>
      <dgm:t>
        <a:bodyPr/>
        <a:lstStyle/>
        <a:p>
          <a:r>
            <a:rPr lang="zh-CN" altLang="en-US" sz="1400" dirty="0"/>
            <a:t>社会环境（</a:t>
          </a:r>
          <a:r>
            <a:rPr lang="en-US" altLang="zh-CN" sz="1400" dirty="0"/>
            <a:t>Society</a:t>
          </a:r>
          <a:r>
            <a:rPr lang="zh-CN" altLang="en-US" sz="1400" dirty="0"/>
            <a:t>）</a:t>
          </a:r>
        </a:p>
      </dgm:t>
    </dgm:pt>
    <dgm:pt modelId="{0DC10730-5209-4F66-9A97-41A561F767B8}" type="parTrans" cxnId="{E93F92F3-278D-4324-8B35-104FE105B60C}">
      <dgm:prSet/>
      <dgm:spPr/>
      <dgm:t>
        <a:bodyPr/>
        <a:lstStyle/>
        <a:p>
          <a:endParaRPr lang="zh-CN" altLang="en-US"/>
        </a:p>
      </dgm:t>
    </dgm:pt>
    <dgm:pt modelId="{AAE20748-18A5-443C-954D-66C044B9185C}" type="sibTrans" cxnId="{E93F92F3-278D-4324-8B35-104FE105B60C}">
      <dgm:prSet/>
      <dgm:spPr/>
      <dgm:t>
        <a:bodyPr/>
        <a:lstStyle/>
        <a:p>
          <a:endParaRPr lang="zh-CN" altLang="en-US"/>
        </a:p>
      </dgm:t>
    </dgm:pt>
    <dgm:pt modelId="{ADFB6FD3-234B-414A-B72C-EFD959037293}">
      <dgm:prSet phldrT="[文本]" custT="1"/>
      <dgm:spPr/>
      <dgm:t>
        <a:bodyPr/>
        <a:lstStyle/>
        <a:p>
          <a:r>
            <a:rPr lang="zh-CN" altLang="en-US" sz="1400" dirty="0"/>
            <a:t>技术环境（</a:t>
          </a:r>
          <a:r>
            <a:rPr lang="en-US" altLang="zh-CN" sz="1400" dirty="0"/>
            <a:t>Technology</a:t>
          </a:r>
          <a:r>
            <a:rPr lang="zh-CN" altLang="en-US" sz="1400" dirty="0"/>
            <a:t>）</a:t>
          </a:r>
        </a:p>
      </dgm:t>
    </dgm:pt>
    <dgm:pt modelId="{72D07F90-73F8-4EEE-B789-EF941354709C}" type="parTrans" cxnId="{17F5314C-2585-463B-946A-2B181C765BBE}">
      <dgm:prSet/>
      <dgm:spPr/>
      <dgm:t>
        <a:bodyPr/>
        <a:lstStyle/>
        <a:p>
          <a:endParaRPr lang="zh-CN" altLang="en-US"/>
        </a:p>
      </dgm:t>
    </dgm:pt>
    <dgm:pt modelId="{97E62C9F-30DA-4601-9D20-A6952D80BFBC}" type="sibTrans" cxnId="{17F5314C-2585-463B-946A-2B181C765BBE}">
      <dgm:prSet/>
      <dgm:spPr/>
      <dgm:t>
        <a:bodyPr/>
        <a:lstStyle/>
        <a:p>
          <a:endParaRPr lang="zh-CN" altLang="en-US"/>
        </a:p>
      </dgm:t>
    </dgm:pt>
    <dgm:pt modelId="{97188EB8-5AA4-41DE-8950-4FC1A7E2609A}">
      <dgm:prSet phldrT="[文本]" custT="1"/>
      <dgm:spPr/>
      <dgm:t>
        <a:bodyPr/>
        <a:lstStyle/>
        <a:p>
          <a:r>
            <a:rPr lang="zh-CN" altLang="en-US" sz="1400" dirty="0"/>
            <a:t>经济环境（</a:t>
          </a:r>
          <a:r>
            <a:rPr lang="en-US" altLang="zh-CN" sz="1400" dirty="0"/>
            <a:t>Economy</a:t>
          </a:r>
          <a:r>
            <a:rPr lang="zh-CN" altLang="en-US" sz="1400" dirty="0"/>
            <a:t>）</a:t>
          </a:r>
        </a:p>
      </dgm:t>
    </dgm:pt>
    <dgm:pt modelId="{1CFBB76C-078A-4605-8303-714A2DEAD31B}" type="parTrans" cxnId="{813BA413-470B-417D-BFF5-5EE77E211396}">
      <dgm:prSet/>
      <dgm:spPr/>
      <dgm:t>
        <a:bodyPr/>
        <a:lstStyle/>
        <a:p>
          <a:endParaRPr lang="zh-CN" altLang="en-US"/>
        </a:p>
      </dgm:t>
    </dgm:pt>
    <dgm:pt modelId="{679C53C4-38BF-414B-B0C2-0FBB6285994A}" type="sibTrans" cxnId="{813BA413-470B-417D-BFF5-5EE77E211396}">
      <dgm:prSet/>
      <dgm:spPr/>
      <dgm:t>
        <a:bodyPr/>
        <a:lstStyle/>
        <a:p>
          <a:endParaRPr lang="zh-CN" altLang="en-US"/>
        </a:p>
      </dgm:t>
    </dgm:pt>
    <dgm:pt modelId="{A7FDF696-7093-4CDB-92B1-31CEB7FE3806}" type="pres">
      <dgm:prSet presAssocID="{F2C1FE15-3AE4-4EDA-BF94-847C20B93EE8}" presName="Name0" presStyleCnt="0">
        <dgm:presLayoutVars>
          <dgm:chMax val="1"/>
          <dgm:chPref val="1"/>
          <dgm:dir/>
          <dgm:animOne val="branch"/>
          <dgm:animLvl val="lvl"/>
        </dgm:presLayoutVars>
      </dgm:prSet>
      <dgm:spPr/>
    </dgm:pt>
    <dgm:pt modelId="{BAF67BC1-30A3-4D72-8B43-351F4547C9DE}" type="pres">
      <dgm:prSet presAssocID="{1F354432-FF88-441E-B99C-3E080789B9B4}" presName="singleCycle" presStyleCnt="0"/>
      <dgm:spPr/>
    </dgm:pt>
    <dgm:pt modelId="{B40C3E2E-5EB5-4595-B569-46B86A6C9129}" type="pres">
      <dgm:prSet presAssocID="{1F354432-FF88-441E-B99C-3E080789B9B4}" presName="singleCenter" presStyleLbl="node1" presStyleIdx="0" presStyleCnt="5" custScaleX="130918">
        <dgm:presLayoutVars>
          <dgm:chMax val="7"/>
          <dgm:chPref val="7"/>
        </dgm:presLayoutVars>
      </dgm:prSet>
      <dgm:spPr/>
    </dgm:pt>
    <dgm:pt modelId="{CF4ABBBA-A85C-4F07-99F2-2C42EE907609}" type="pres">
      <dgm:prSet presAssocID="{9C73F7D4-D776-4E18-993F-E7790115C78D}" presName="Name56" presStyleLbl="parChTrans1D2" presStyleIdx="0" presStyleCnt="4"/>
      <dgm:spPr/>
    </dgm:pt>
    <dgm:pt modelId="{EFBA3BD9-BC40-46DA-8959-556E2C454F19}" type="pres">
      <dgm:prSet presAssocID="{95FEAC83-9A34-40E1-85DA-60EB0247DEDB}" presName="text0" presStyleLbl="node1" presStyleIdx="1" presStyleCnt="5" custScaleX="498141">
        <dgm:presLayoutVars>
          <dgm:bulletEnabled val="1"/>
        </dgm:presLayoutVars>
      </dgm:prSet>
      <dgm:spPr/>
    </dgm:pt>
    <dgm:pt modelId="{1389096E-0C3E-4EA4-B381-0293C2B44988}" type="pres">
      <dgm:prSet presAssocID="{0DC10730-5209-4F66-9A97-41A561F767B8}" presName="Name56" presStyleLbl="parChTrans1D2" presStyleIdx="1" presStyleCnt="4"/>
      <dgm:spPr/>
    </dgm:pt>
    <dgm:pt modelId="{9BAD8C20-CCA7-43D7-A25F-18FBA746086A}" type="pres">
      <dgm:prSet presAssocID="{61AD1594-ECB0-483C-A1F6-1ADFFB2EA394}" presName="text0" presStyleLbl="node1" presStyleIdx="2" presStyleCnt="5" custScaleX="518719" custRadScaleRad="234190" custRadScaleInc="702">
        <dgm:presLayoutVars>
          <dgm:bulletEnabled val="1"/>
        </dgm:presLayoutVars>
      </dgm:prSet>
      <dgm:spPr/>
    </dgm:pt>
    <dgm:pt modelId="{E5AA3ECC-D038-4F2B-ACBC-123B871F5E0D}" type="pres">
      <dgm:prSet presAssocID="{72D07F90-73F8-4EEE-B789-EF941354709C}" presName="Name56" presStyleLbl="parChTrans1D2" presStyleIdx="2" presStyleCnt="4"/>
      <dgm:spPr/>
    </dgm:pt>
    <dgm:pt modelId="{B7302149-80BE-4261-8F70-AD6E52477B06}" type="pres">
      <dgm:prSet presAssocID="{ADFB6FD3-234B-414A-B72C-EFD959037293}" presName="text0" presStyleLbl="node1" presStyleIdx="3" presStyleCnt="5" custScaleX="470936">
        <dgm:presLayoutVars>
          <dgm:bulletEnabled val="1"/>
        </dgm:presLayoutVars>
      </dgm:prSet>
      <dgm:spPr/>
    </dgm:pt>
    <dgm:pt modelId="{B9BBC2F5-A4F7-4079-91BA-2E572EF539B0}" type="pres">
      <dgm:prSet presAssocID="{1CFBB76C-078A-4605-8303-714A2DEAD31B}" presName="Name56" presStyleLbl="parChTrans1D2" presStyleIdx="3" presStyleCnt="4"/>
      <dgm:spPr/>
    </dgm:pt>
    <dgm:pt modelId="{7FC2A1C2-658F-4CB5-A051-48298E1DCC49}" type="pres">
      <dgm:prSet presAssocID="{97188EB8-5AA4-41DE-8950-4FC1A7E2609A}" presName="text0" presStyleLbl="node1" presStyleIdx="4" presStyleCnt="5" custScaleX="432630" custRadScaleRad="221925" custRadScaleInc="-933">
        <dgm:presLayoutVars>
          <dgm:bulletEnabled val="1"/>
        </dgm:presLayoutVars>
      </dgm:prSet>
      <dgm:spPr/>
    </dgm:pt>
  </dgm:ptLst>
  <dgm:cxnLst>
    <dgm:cxn modelId="{B1F6C506-8B34-4CF8-907E-10DFB3E10AA3}" srcId="{1F354432-FF88-441E-B99C-3E080789B9B4}" destId="{95FEAC83-9A34-40E1-85DA-60EB0247DEDB}" srcOrd="0" destOrd="0" parTransId="{9C73F7D4-D776-4E18-993F-E7790115C78D}" sibTransId="{0CD11F36-4694-4B10-BF4D-52F47DF0A3F2}"/>
    <dgm:cxn modelId="{813BA413-470B-417D-BFF5-5EE77E211396}" srcId="{1F354432-FF88-441E-B99C-3E080789B9B4}" destId="{97188EB8-5AA4-41DE-8950-4FC1A7E2609A}" srcOrd="3" destOrd="0" parTransId="{1CFBB76C-078A-4605-8303-714A2DEAD31B}" sibTransId="{679C53C4-38BF-414B-B0C2-0FBB6285994A}"/>
    <dgm:cxn modelId="{D00AD41F-24D0-449F-96A6-C645B926923B}" type="presOf" srcId="{1F354432-FF88-441E-B99C-3E080789B9B4}" destId="{B40C3E2E-5EB5-4595-B569-46B86A6C9129}" srcOrd="0" destOrd="0" presId="urn:microsoft.com/office/officeart/2008/layout/RadialCluster"/>
    <dgm:cxn modelId="{86D59265-BCFD-411C-8E13-3B0FBD0626DE}" type="presOf" srcId="{0DC10730-5209-4F66-9A97-41A561F767B8}" destId="{1389096E-0C3E-4EA4-B381-0293C2B44988}" srcOrd="0" destOrd="0" presId="urn:microsoft.com/office/officeart/2008/layout/RadialCluster"/>
    <dgm:cxn modelId="{0AFFE549-5F0F-4F22-A292-68BEA88AE913}" srcId="{F2C1FE15-3AE4-4EDA-BF94-847C20B93EE8}" destId="{1F354432-FF88-441E-B99C-3E080789B9B4}" srcOrd="0" destOrd="0" parTransId="{59157C73-6043-4EC9-BC83-5C071AF0F067}" sibTransId="{B4D80A7A-B1C2-4273-9E93-32CA02D46A98}"/>
    <dgm:cxn modelId="{17F5314C-2585-463B-946A-2B181C765BBE}" srcId="{1F354432-FF88-441E-B99C-3E080789B9B4}" destId="{ADFB6FD3-234B-414A-B72C-EFD959037293}" srcOrd="2" destOrd="0" parTransId="{72D07F90-73F8-4EEE-B789-EF941354709C}" sibTransId="{97E62C9F-30DA-4601-9D20-A6952D80BFBC}"/>
    <dgm:cxn modelId="{B07B3884-1901-487F-92C7-9B047097C181}" type="presOf" srcId="{1CFBB76C-078A-4605-8303-714A2DEAD31B}" destId="{B9BBC2F5-A4F7-4079-91BA-2E572EF539B0}" srcOrd="0" destOrd="0" presId="urn:microsoft.com/office/officeart/2008/layout/RadialCluster"/>
    <dgm:cxn modelId="{E3717D90-310D-41D0-9D21-099FEBD42B69}" type="presOf" srcId="{9C73F7D4-D776-4E18-993F-E7790115C78D}" destId="{CF4ABBBA-A85C-4F07-99F2-2C42EE907609}" srcOrd="0" destOrd="0" presId="urn:microsoft.com/office/officeart/2008/layout/RadialCluster"/>
    <dgm:cxn modelId="{3B2E7E98-00C4-4DC2-B69E-6A4531C87A79}" type="presOf" srcId="{F2C1FE15-3AE4-4EDA-BF94-847C20B93EE8}" destId="{A7FDF696-7093-4CDB-92B1-31CEB7FE3806}" srcOrd="0" destOrd="0" presId="urn:microsoft.com/office/officeart/2008/layout/RadialCluster"/>
    <dgm:cxn modelId="{118042D9-6F73-4AFA-9D67-9C0F76917889}" type="presOf" srcId="{61AD1594-ECB0-483C-A1F6-1ADFFB2EA394}" destId="{9BAD8C20-CCA7-43D7-A25F-18FBA746086A}" srcOrd="0" destOrd="0" presId="urn:microsoft.com/office/officeart/2008/layout/RadialCluster"/>
    <dgm:cxn modelId="{DCA21BE7-60D1-438F-B94F-BAC4123DD5BD}" type="presOf" srcId="{97188EB8-5AA4-41DE-8950-4FC1A7E2609A}" destId="{7FC2A1C2-658F-4CB5-A051-48298E1DCC49}" srcOrd="0" destOrd="0" presId="urn:microsoft.com/office/officeart/2008/layout/RadialCluster"/>
    <dgm:cxn modelId="{975BB1EC-9E25-4767-9616-E91778E73AE3}" type="presOf" srcId="{95FEAC83-9A34-40E1-85DA-60EB0247DEDB}" destId="{EFBA3BD9-BC40-46DA-8959-556E2C454F19}" srcOrd="0" destOrd="0" presId="urn:microsoft.com/office/officeart/2008/layout/RadialCluster"/>
    <dgm:cxn modelId="{91ACAFEF-E365-4741-B8C8-DC6FF60884BA}" type="presOf" srcId="{ADFB6FD3-234B-414A-B72C-EFD959037293}" destId="{B7302149-80BE-4261-8F70-AD6E52477B06}" srcOrd="0" destOrd="0" presId="urn:microsoft.com/office/officeart/2008/layout/RadialCluster"/>
    <dgm:cxn modelId="{E93F92F3-278D-4324-8B35-104FE105B60C}" srcId="{1F354432-FF88-441E-B99C-3E080789B9B4}" destId="{61AD1594-ECB0-483C-A1F6-1ADFFB2EA394}" srcOrd="1" destOrd="0" parTransId="{0DC10730-5209-4F66-9A97-41A561F767B8}" sibTransId="{AAE20748-18A5-443C-954D-66C044B9185C}"/>
    <dgm:cxn modelId="{692331FC-7C29-4B41-B637-2BDC40F8960E}" type="presOf" srcId="{72D07F90-73F8-4EEE-B789-EF941354709C}" destId="{E5AA3ECC-D038-4F2B-ACBC-123B871F5E0D}" srcOrd="0" destOrd="0" presId="urn:microsoft.com/office/officeart/2008/layout/RadialCluster"/>
    <dgm:cxn modelId="{F039DBE7-02D8-4007-BD70-ABB9C6199ED5}" type="presParOf" srcId="{A7FDF696-7093-4CDB-92B1-31CEB7FE3806}" destId="{BAF67BC1-30A3-4D72-8B43-351F4547C9DE}" srcOrd="0" destOrd="0" presId="urn:microsoft.com/office/officeart/2008/layout/RadialCluster"/>
    <dgm:cxn modelId="{6D32661F-9591-4990-80EA-A271D10637EC}" type="presParOf" srcId="{BAF67BC1-30A3-4D72-8B43-351F4547C9DE}" destId="{B40C3E2E-5EB5-4595-B569-46B86A6C9129}" srcOrd="0" destOrd="0" presId="urn:microsoft.com/office/officeart/2008/layout/RadialCluster"/>
    <dgm:cxn modelId="{42F63EBF-D26C-437F-93D7-46A9E22BF5A5}" type="presParOf" srcId="{BAF67BC1-30A3-4D72-8B43-351F4547C9DE}" destId="{CF4ABBBA-A85C-4F07-99F2-2C42EE907609}" srcOrd="1" destOrd="0" presId="urn:microsoft.com/office/officeart/2008/layout/RadialCluster"/>
    <dgm:cxn modelId="{6E9E9099-7411-4313-96B6-58E8A7971766}" type="presParOf" srcId="{BAF67BC1-30A3-4D72-8B43-351F4547C9DE}" destId="{EFBA3BD9-BC40-46DA-8959-556E2C454F19}" srcOrd="2" destOrd="0" presId="urn:microsoft.com/office/officeart/2008/layout/RadialCluster"/>
    <dgm:cxn modelId="{F3246143-BA6F-4CE4-9936-B1B587B88042}" type="presParOf" srcId="{BAF67BC1-30A3-4D72-8B43-351F4547C9DE}" destId="{1389096E-0C3E-4EA4-B381-0293C2B44988}" srcOrd="3" destOrd="0" presId="urn:microsoft.com/office/officeart/2008/layout/RadialCluster"/>
    <dgm:cxn modelId="{E4FF1DD6-E65D-4878-92A3-DE1D40324F52}" type="presParOf" srcId="{BAF67BC1-30A3-4D72-8B43-351F4547C9DE}" destId="{9BAD8C20-CCA7-43D7-A25F-18FBA746086A}" srcOrd="4" destOrd="0" presId="urn:microsoft.com/office/officeart/2008/layout/RadialCluster"/>
    <dgm:cxn modelId="{6F80A57D-0A88-491D-9B9A-F8C51D3662D0}" type="presParOf" srcId="{BAF67BC1-30A3-4D72-8B43-351F4547C9DE}" destId="{E5AA3ECC-D038-4F2B-ACBC-123B871F5E0D}" srcOrd="5" destOrd="0" presId="urn:microsoft.com/office/officeart/2008/layout/RadialCluster"/>
    <dgm:cxn modelId="{15D8ECA6-43DE-4632-9210-968E773B96CE}" type="presParOf" srcId="{BAF67BC1-30A3-4D72-8B43-351F4547C9DE}" destId="{B7302149-80BE-4261-8F70-AD6E52477B06}" srcOrd="6" destOrd="0" presId="urn:microsoft.com/office/officeart/2008/layout/RadialCluster"/>
    <dgm:cxn modelId="{5E500FF4-3269-45E8-883B-0A196C116A3F}" type="presParOf" srcId="{BAF67BC1-30A3-4D72-8B43-351F4547C9DE}" destId="{B9BBC2F5-A4F7-4079-91BA-2E572EF539B0}" srcOrd="7" destOrd="0" presId="urn:microsoft.com/office/officeart/2008/layout/RadialCluster"/>
    <dgm:cxn modelId="{1A9DF5B8-A474-4050-817F-D042887286D6}" type="presParOf" srcId="{BAF67BC1-30A3-4D72-8B43-351F4547C9DE}" destId="{7FC2A1C2-658F-4CB5-A051-48298E1DCC49}" srcOrd="8" destOrd="0" presId="urn:microsoft.com/office/officeart/2008/layout/RadialCluster"/>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C3E2E-5EB5-4595-B569-46B86A6C9129}">
      <dsp:nvSpPr>
        <dsp:cNvPr id="0" name=""/>
        <dsp:cNvSpPr/>
      </dsp:nvSpPr>
      <dsp:spPr>
        <a:xfrm>
          <a:off x="2977488" y="862600"/>
          <a:ext cx="967970" cy="739371"/>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PEST</a:t>
          </a:r>
          <a:r>
            <a:rPr lang="zh-CN" altLang="en-US" sz="2000" kern="1200" dirty="0"/>
            <a:t>分析</a:t>
          </a:r>
        </a:p>
      </dsp:txBody>
      <dsp:txXfrm>
        <a:off x="3013581" y="898693"/>
        <a:ext cx="895784" cy="667185"/>
      </dsp:txXfrm>
    </dsp:sp>
    <dsp:sp modelId="{CF4ABBBA-A85C-4F07-99F2-2C42EE907609}">
      <dsp:nvSpPr>
        <dsp:cNvPr id="0" name=""/>
        <dsp:cNvSpPr/>
      </dsp:nvSpPr>
      <dsp:spPr>
        <a:xfrm rot="16200000">
          <a:off x="3277969" y="679095"/>
          <a:ext cx="367009" cy="0"/>
        </a:xfrm>
        <a:custGeom>
          <a:avLst/>
          <a:gdLst/>
          <a:ahLst/>
          <a:cxnLst/>
          <a:rect l="0" t="0" r="0" b="0"/>
          <a:pathLst>
            <a:path>
              <a:moveTo>
                <a:pt x="0" y="0"/>
              </a:moveTo>
              <a:lnTo>
                <a:pt x="367009"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FBA3BD9-BC40-46DA-8959-556E2C454F19}">
      <dsp:nvSpPr>
        <dsp:cNvPr id="0" name=""/>
        <dsp:cNvSpPr/>
      </dsp:nvSpPr>
      <dsp:spPr>
        <a:xfrm>
          <a:off x="2227630" y="211"/>
          <a:ext cx="2467685" cy="495378"/>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政治环境（</a:t>
          </a:r>
          <a:r>
            <a:rPr lang="en-US" altLang="zh-CN" sz="1400" kern="1200" dirty="0"/>
            <a:t>Political</a:t>
          </a:r>
          <a:r>
            <a:rPr lang="zh-CN" altLang="en-US" sz="1400" kern="1200" dirty="0"/>
            <a:t>）</a:t>
          </a:r>
        </a:p>
      </dsp:txBody>
      <dsp:txXfrm>
        <a:off x="2251812" y="24393"/>
        <a:ext cx="2419321" cy="447014"/>
      </dsp:txXfrm>
    </dsp:sp>
    <dsp:sp modelId="{1389096E-0C3E-4EA4-B381-0293C2B44988}">
      <dsp:nvSpPr>
        <dsp:cNvPr id="0" name=""/>
        <dsp:cNvSpPr/>
      </dsp:nvSpPr>
      <dsp:spPr>
        <a:xfrm rot="18954">
          <a:off x="3945454" y="1236433"/>
          <a:ext cx="536505" cy="0"/>
        </a:xfrm>
        <a:custGeom>
          <a:avLst/>
          <a:gdLst/>
          <a:ahLst/>
          <a:cxnLst/>
          <a:rect l="0" t="0" r="0" b="0"/>
          <a:pathLst>
            <a:path>
              <a:moveTo>
                <a:pt x="0" y="0"/>
              </a:moveTo>
              <a:lnTo>
                <a:pt x="536505"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BAD8C20-CCA7-43D7-A25F-18FBA746086A}">
      <dsp:nvSpPr>
        <dsp:cNvPr id="0" name=""/>
        <dsp:cNvSpPr/>
      </dsp:nvSpPr>
      <dsp:spPr>
        <a:xfrm>
          <a:off x="4481956" y="997306"/>
          <a:ext cx="2569624" cy="495378"/>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社会环境（</a:t>
          </a:r>
          <a:r>
            <a:rPr lang="en-US" altLang="zh-CN" sz="1400" kern="1200" dirty="0"/>
            <a:t>Society</a:t>
          </a:r>
          <a:r>
            <a:rPr lang="zh-CN" altLang="en-US" sz="1400" kern="1200" dirty="0"/>
            <a:t>）</a:t>
          </a:r>
        </a:p>
      </dsp:txBody>
      <dsp:txXfrm>
        <a:off x="4506138" y="1021488"/>
        <a:ext cx="2521260" cy="447014"/>
      </dsp:txXfrm>
    </dsp:sp>
    <dsp:sp modelId="{E5AA3ECC-D038-4F2B-ACBC-123B871F5E0D}">
      <dsp:nvSpPr>
        <dsp:cNvPr id="0" name=""/>
        <dsp:cNvSpPr/>
      </dsp:nvSpPr>
      <dsp:spPr>
        <a:xfrm rot="5400000">
          <a:off x="3277969" y="1785476"/>
          <a:ext cx="367009" cy="0"/>
        </a:xfrm>
        <a:custGeom>
          <a:avLst/>
          <a:gdLst/>
          <a:ahLst/>
          <a:cxnLst/>
          <a:rect l="0" t="0" r="0" b="0"/>
          <a:pathLst>
            <a:path>
              <a:moveTo>
                <a:pt x="0" y="0"/>
              </a:moveTo>
              <a:lnTo>
                <a:pt x="367009"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7302149-80BE-4261-8F70-AD6E52477B06}">
      <dsp:nvSpPr>
        <dsp:cNvPr id="0" name=""/>
        <dsp:cNvSpPr/>
      </dsp:nvSpPr>
      <dsp:spPr>
        <a:xfrm>
          <a:off x="2295014" y="1968981"/>
          <a:ext cx="2332917" cy="495378"/>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技术环境（</a:t>
          </a:r>
          <a:r>
            <a:rPr lang="en-US" altLang="zh-CN" sz="1400" kern="1200" dirty="0"/>
            <a:t>Technology</a:t>
          </a:r>
          <a:r>
            <a:rPr lang="zh-CN" altLang="en-US" sz="1400" kern="1200" dirty="0"/>
            <a:t>）</a:t>
          </a:r>
        </a:p>
      </dsp:txBody>
      <dsp:txXfrm>
        <a:off x="2319196" y="1993163"/>
        <a:ext cx="2284553" cy="447014"/>
      </dsp:txXfrm>
    </dsp:sp>
    <dsp:sp modelId="{B9BBC2F5-A4F7-4079-91BA-2E572EF539B0}">
      <dsp:nvSpPr>
        <dsp:cNvPr id="0" name=""/>
        <dsp:cNvSpPr/>
      </dsp:nvSpPr>
      <dsp:spPr>
        <a:xfrm rot="10774809">
          <a:off x="2348507" y="1238137"/>
          <a:ext cx="628989" cy="0"/>
        </a:xfrm>
        <a:custGeom>
          <a:avLst/>
          <a:gdLst/>
          <a:ahLst/>
          <a:cxnLst/>
          <a:rect l="0" t="0" r="0" b="0"/>
          <a:pathLst>
            <a:path>
              <a:moveTo>
                <a:pt x="0" y="0"/>
              </a:moveTo>
              <a:lnTo>
                <a:pt x="628989"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FC2A1C2-658F-4CB5-A051-48298E1DCC49}">
      <dsp:nvSpPr>
        <dsp:cNvPr id="0" name=""/>
        <dsp:cNvSpPr/>
      </dsp:nvSpPr>
      <dsp:spPr>
        <a:xfrm>
          <a:off x="205357" y="1000604"/>
          <a:ext cx="2143158" cy="495378"/>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经济环境（</a:t>
          </a:r>
          <a:r>
            <a:rPr lang="en-US" altLang="zh-CN" sz="1400" kern="1200" dirty="0"/>
            <a:t>Economy</a:t>
          </a:r>
          <a:r>
            <a:rPr lang="zh-CN" altLang="en-US" sz="1400" kern="1200" dirty="0"/>
            <a:t>）</a:t>
          </a:r>
        </a:p>
      </dsp:txBody>
      <dsp:txXfrm>
        <a:off x="229539" y="1024786"/>
        <a:ext cx="2094794" cy="44701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2399E-FDD6-42A3-A8D6-698EDD7E79B1}"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107C2-CAAF-40B4-956B-0C35C97DB57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F2EE1-7D07-438D-ACAE-9D184C75BE09}" type="slidenum">
              <a:rPr lang="id-ID" smtClean="0"/>
              <a:t>23</a:t>
            </a:fld>
            <a:endParaRPr lang="id-ID"/>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F2EE1-7D07-438D-ACAE-9D184C75BE09}" type="slidenum">
              <a:rPr lang="id-ID" smtClean="0"/>
              <a:t>24</a:t>
            </a:fld>
            <a:endParaRPr lang="id-ID"/>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F2EE1-7D07-438D-ACAE-9D184C75BE09}" type="slidenum">
              <a:rPr lang="id-ID" smtClean="0"/>
              <a:t>25</a:t>
            </a:fld>
            <a:endParaRPr lang="id-ID"/>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29</a:t>
            </a:fld>
            <a:endParaRPr lang="zh-CN" altLang="en-US"/>
          </a:p>
        </p:txBody>
      </p:sp>
    </p:spTree>
    <p:extLst>
      <p:ext uri="{BB962C8B-B14F-4D97-AF65-F5344CB8AC3E}">
        <p14:creationId xmlns:p14="http://schemas.microsoft.com/office/powerpoint/2010/main" val="4264677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32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33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34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AF9000-FD03-41C6-BA71-1B1AAC3BD5A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4B896A4-7FFB-43D6-BBA3-47E161E09403}"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78E07-1C62-4AE1-A6D0-3C7016496145}" type="slidenum">
              <a:rPr lang="zh-CN" altLang="en-US" smtClean="0"/>
              <a:t>‹#›</a:t>
            </a:fld>
            <a:endParaRPr lang="zh-CN" altLang="en-US"/>
          </a:p>
        </p:txBody>
      </p:sp>
    </p:spTree>
  </p:cSld>
  <p:clrMapOvr>
    <a:masterClrMapping/>
  </p:clrMapOvr>
  <p:transition spd="med" advClick="0" advTm="300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ablet_ipad">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7209402" y="1480827"/>
            <a:ext cx="3169191" cy="3976373"/>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spd="med" advClick="0" advTm="300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c-Mockup">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1264253" y="1925686"/>
            <a:ext cx="4083839" cy="2316115"/>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spd="med" advClick="0" advTm="3000">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tandart Slide">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2" name="Title Text"/>
          <p:cNvSpPr txBox="1">
            <a:spLocks noGrp="1"/>
          </p:cNvSpPr>
          <p:nvPr>
            <p:ph type="title" hasCustomPrompt="1"/>
          </p:nvPr>
        </p:nvSpPr>
        <p:spPr>
          <a:prstGeom prst="rect">
            <a:avLst/>
          </a:prstGeom>
        </p:spPr>
        <p:txBody>
          <a:bodyPr/>
          <a:lstStyle/>
          <a:p>
            <a:r>
              <a:t>Title Text</a:t>
            </a:r>
          </a:p>
        </p:txBody>
      </p:sp>
    </p:spTree>
  </p:cSld>
  <p:clrMapOvr>
    <a:masterClrMapping/>
  </p:clrMapOvr>
  <p:transition spd="med" advClick="0" advTm="3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4B896A4-7FFB-43D6-BBA3-47E161E09403}" type="datetimeFigureOut">
              <a:rPr lang="zh-CN" altLang="en-US" smtClean="0"/>
              <a:t>2023/10/10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D78E07-1C62-4AE1-A6D0-3C7016496145}" type="slidenum">
              <a:rPr lang="zh-CN" altLang="en-US" smtClean="0"/>
              <a:t>‹#›</a:t>
            </a:fld>
            <a:endParaRPr lang="zh-CN" altLang="en-US"/>
          </a:p>
        </p:txBody>
      </p:sp>
    </p:spTree>
  </p:cSld>
  <p:clrMapOvr>
    <a:masterClrMapping/>
  </p:clrMapOvr>
  <p:transition spd="med" advClick="0" advTm="3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B896A4-7FFB-43D6-BBA3-47E161E09403}" type="datetimeFigureOut">
              <a:rPr lang="zh-CN" altLang="en-US" smtClean="0"/>
              <a:t>2023/10/10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D78E07-1C62-4AE1-A6D0-3C7016496145}" type="slidenum">
              <a:rPr lang="zh-CN" altLang="en-US" smtClean="0"/>
              <a:t>‹#›</a:t>
            </a:fld>
            <a:endParaRPr lang="zh-CN" altLang="en-US"/>
          </a:p>
        </p:txBody>
      </p:sp>
    </p:spTree>
  </p:cSld>
  <p:clrMapOvr>
    <a:masterClrMapping/>
  </p:clrMapOvr>
  <p:transition spd="med" advClick="0" advTm="3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itchFamily="34" charset="0"/>
              </a:defRPr>
            </a:lvl1pPr>
          </a:lstStyle>
          <a:p>
            <a:endParaRPr lang="id-ID" dirty="0"/>
          </a:p>
        </p:txBody>
      </p:sp>
    </p:spTree>
  </p:cSld>
  <p:clrMapOvr>
    <a:masterClrMapping/>
  </p:clrMapOvr>
  <p:transition spd="med" advClick="0" advTm="3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3" y="-1"/>
            <a:ext cx="12192003" cy="4953001"/>
          </a:xfrm>
        </p:spPr>
        <p:txBody>
          <a:bodyPr rtlCol="0">
            <a:normAutofit/>
          </a:bodyPr>
          <a:lstStyle>
            <a:lvl1pPr marL="0" indent="0">
              <a:buNone/>
              <a:defRPr sz="1000">
                <a:latin typeface="微软雅黑" panose="020B0503020204020204" pitchFamily="34" charset="-122"/>
                <a:cs typeface="Aparajita" pitchFamily="34" charset="0"/>
              </a:defRPr>
            </a:lvl1pPr>
          </a:lstStyle>
          <a:p>
            <a:pPr lvl="0"/>
            <a:endParaRPr lang="en-US" noProof="0" dirty="0"/>
          </a:p>
        </p:txBody>
      </p:sp>
    </p:spTree>
  </p:cSld>
  <p:clrMapOvr>
    <a:masterClrMapping/>
  </p:clrMapOvr>
  <p:transition spd="med" advClick="0" advTm="300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4" name="Рисунок 13"/>
          <p:cNvSpPr>
            <a:spLocks noGrp="1"/>
          </p:cNvSpPr>
          <p:nvPr>
            <p:ph type="pic" sz="quarter" idx="10"/>
          </p:nvPr>
        </p:nvSpPr>
        <p:spPr>
          <a:xfrm>
            <a:off x="0" y="-1"/>
            <a:ext cx="12192000" cy="6858000"/>
          </a:xfrm>
          <a:prstGeom prst="rect">
            <a:avLst/>
          </a:prstGeom>
          <a:solidFill>
            <a:schemeClr val="accent2">
              <a:alpha val="23000"/>
            </a:schemeClr>
          </a:solidFill>
        </p:spPr>
        <p:txBody>
          <a:bodyPr anchor="ctr"/>
          <a:lstStyle>
            <a:lvl1pPr marL="0" indent="0" algn="ctr">
              <a:buNone/>
              <a:defRPr sz="1005" baseline="0">
                <a:solidFill>
                  <a:schemeClr val="tx1"/>
                </a:solidFill>
              </a:defRPr>
            </a:lvl1pPr>
          </a:lstStyle>
          <a:p>
            <a:endParaRPr lang="en-US" dirty="0"/>
          </a:p>
        </p:txBody>
      </p:sp>
    </p:spTree>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fill="hold" grpId="0" nodeType="withEffect">
                                  <p:stCondLst>
                                    <p:cond delay="0"/>
                                  </p:stCondLst>
                                  <p:childTnLst>
                                    <p:animScale>
                                      <p:cBhvr>
                                        <p:cTn id="6" dur="500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cSld>
  <p:clrMapOvr>
    <a:masterClrMapping/>
  </p:clrMapOvr>
  <p:transition spd="med" advClick="0" advTm="300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204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896A4-7FFB-43D6-BBA3-47E161E09403}" type="datetimeFigureOut">
              <a:rPr lang="zh-CN" altLang="en-US" smtClean="0"/>
              <a:t>2023/10/10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78E07-1C62-4AE1-A6D0-3C701649614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advClick="0" advTm="300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0.xml"/><Relationship Id="rId7" Type="http://schemas.openxmlformats.org/officeDocument/2006/relationships/image" Target="../media/image17.png"/><Relationship Id="rId2" Type="http://schemas.openxmlformats.org/officeDocument/2006/relationships/tags" Target="../tags/tag19.xml"/><Relationship Id="rId1" Type="http://schemas.openxmlformats.org/officeDocument/2006/relationships/themeOverride" Target="../theme/themeOverride10.x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hemeOverride" Target="../theme/themeOverride1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25.xml"/><Relationship Id="rId7"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20.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tags" Target="../tags/tag32.xml"/></Relationships>
</file>

<file path=ppt/slides/_rels/slide1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2" Type="http://schemas.openxmlformats.org/officeDocument/2006/relationships/tags" Target="../tags/tag33.xml"/><Relationship Id="rId16" Type="http://schemas.openxmlformats.org/officeDocument/2006/relationships/image" Target="../media/image21.png"/><Relationship Id="rId1" Type="http://schemas.openxmlformats.org/officeDocument/2006/relationships/themeOverride" Target="../theme/themeOverride1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notesSlide" Target="../notesSlides/notesSlide15.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notesSlide" Target="../notesSlides/notesSlide16.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hemeOverride" Target="../theme/themeOverride13.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0" Type="http://schemas.openxmlformats.org/officeDocument/2006/relationships/tags" Target="../tags/tag53.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hemeOverride" Target="../theme/themeOverride14.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5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hemeOverride" Target="../theme/themeOverride15.xml"/><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60.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62.xml"/><Relationship Id="rId7" Type="http://schemas.openxmlformats.org/officeDocument/2006/relationships/slideLayout" Target="../slideLayouts/slideLayout6.xml"/><Relationship Id="rId2" Type="http://schemas.openxmlformats.org/officeDocument/2006/relationships/tags" Target="../tags/tag61.xml"/><Relationship Id="rId1" Type="http://schemas.openxmlformats.org/officeDocument/2006/relationships/themeOverride" Target="../theme/themeOverride1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hemeOverride" Target="../theme/themeOverride18.xml"/><Relationship Id="rId6" Type="http://schemas.openxmlformats.org/officeDocument/2006/relationships/chart" Target="../charts/chart1.xml"/><Relationship Id="rId5" Type="http://schemas.openxmlformats.org/officeDocument/2006/relationships/notesSlide" Target="../notesSlides/notesSlide21.xml"/><Relationship Id="rId4"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hemeOverride" Target="../theme/themeOverride19.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8.xml"/><Relationship Id="rId1" Type="http://schemas.openxmlformats.org/officeDocument/2006/relationships/themeOverride" Target="../theme/themeOverride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diagramData" Target="../diagrams/data1.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notesSlide" Target="../notesSlides/notesSlide24.xml"/><Relationship Id="rId17" Type="http://schemas.microsoft.com/office/2007/relationships/diagramDrawing" Target="../diagrams/drawing1.xml"/><Relationship Id="rId2" Type="http://schemas.openxmlformats.org/officeDocument/2006/relationships/tags" Target="../tags/tag69.xml"/><Relationship Id="rId16" Type="http://schemas.openxmlformats.org/officeDocument/2006/relationships/diagramColors" Target="../diagrams/colors1.xml"/><Relationship Id="rId1" Type="http://schemas.openxmlformats.org/officeDocument/2006/relationships/themeOverride" Target="../theme/themeOverride21.xml"/><Relationship Id="rId6" Type="http://schemas.openxmlformats.org/officeDocument/2006/relationships/tags" Target="../tags/tag73.xml"/><Relationship Id="rId11" Type="http://schemas.openxmlformats.org/officeDocument/2006/relationships/slideLayout" Target="../slideLayouts/slideLayout7.xml"/><Relationship Id="rId5" Type="http://schemas.openxmlformats.org/officeDocument/2006/relationships/tags" Target="../tags/tag72.xml"/><Relationship Id="rId15" Type="http://schemas.openxmlformats.org/officeDocument/2006/relationships/diagramQuickStyle" Target="../diagrams/quickStyle1.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2" Type="http://schemas.openxmlformats.org/officeDocument/2006/relationships/tags" Target="../tags/tag78.xml"/><Relationship Id="rId1" Type="http://schemas.openxmlformats.org/officeDocument/2006/relationships/themeOverride" Target="../theme/themeOverride22.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notesSlide" Target="../notesSlides/notesSlide25.xml"/><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hemeOverride" Target="../theme/themeOverride23.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tags" Target="../tags/tag100.xml"/><Relationship Id="rId2" Type="http://schemas.openxmlformats.org/officeDocument/2006/relationships/tags" Target="../tags/tag90.xml"/><Relationship Id="rId16" Type="http://schemas.openxmlformats.org/officeDocument/2006/relationships/image" Target="../media/image29.png"/><Relationship Id="rId1" Type="http://schemas.openxmlformats.org/officeDocument/2006/relationships/themeOverride" Target="../theme/themeOverride25.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notesSlide" Target="../notesSlides/notesSlide29.xml"/><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31.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30.jpeg"/><Relationship Id="rId2" Type="http://schemas.openxmlformats.org/officeDocument/2006/relationships/tags" Target="../tags/tag102.xml"/><Relationship Id="rId1" Type="http://schemas.openxmlformats.org/officeDocument/2006/relationships/themeOverride" Target="../theme/themeOverride26.xml"/><Relationship Id="rId6" Type="http://schemas.openxmlformats.org/officeDocument/2006/relationships/tags" Target="../tags/tag106.xml"/><Relationship Id="rId11" Type="http://schemas.openxmlformats.org/officeDocument/2006/relationships/notesSlide" Target="../notesSlides/notesSlide30.xml"/><Relationship Id="rId5" Type="http://schemas.openxmlformats.org/officeDocument/2006/relationships/tags" Target="../tags/tag105.xml"/><Relationship Id="rId10" Type="http://schemas.openxmlformats.org/officeDocument/2006/relationships/slideLayout" Target="../slideLayouts/slideLayout13.xml"/><Relationship Id="rId4" Type="http://schemas.openxmlformats.org/officeDocument/2006/relationships/tags" Target="../tags/tag104.xml"/><Relationship Id="rId9" Type="http://schemas.openxmlformats.org/officeDocument/2006/relationships/tags" Target="../tags/tag10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hemeOverride" Target="../theme/themeOverride28.xml"/><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hemeOverride" Target="../theme/themeOverride4.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hemeOverride" Target="../theme/themeOverride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9.xml"/><Relationship Id="rId7" Type="http://schemas.openxmlformats.org/officeDocument/2006/relationships/notesSlide" Target="../notesSlides/notesSlide6.xml"/><Relationship Id="rId2" Type="http://schemas.openxmlformats.org/officeDocument/2006/relationships/tags" Target="../tags/tag8.xml"/><Relationship Id="rId1" Type="http://schemas.openxmlformats.org/officeDocument/2006/relationships/themeOverride" Target="../theme/themeOverride6.xml"/><Relationship Id="rId6" Type="http://schemas.openxmlformats.org/officeDocument/2006/relationships/slideLayout" Target="../slideLayouts/slideLayout4.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xml"/><Relationship Id="rId7" Type="http://schemas.openxmlformats.org/officeDocument/2006/relationships/notesSlide" Target="../notesSlides/notesSlide7.xml"/><Relationship Id="rId2" Type="http://schemas.openxmlformats.org/officeDocument/2006/relationships/tags" Target="../tags/tag12.xml"/><Relationship Id="rId1" Type="http://schemas.openxmlformats.org/officeDocument/2006/relationships/themeOverride" Target="../theme/themeOverride7.xml"/><Relationship Id="rId6" Type="http://schemas.openxmlformats.org/officeDocument/2006/relationships/slideLayout" Target="../slideLayouts/slideLayout11.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6.xml"/><Relationship Id="rId1" Type="http://schemas.openxmlformats.org/officeDocument/2006/relationships/themeOverride" Target="../theme/themeOverride8.xml"/><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t="51414" r="30051"/>
          <a:stretch>
            <a:fillRect/>
          </a:stretch>
        </p:blipFill>
        <p:spPr>
          <a:xfrm>
            <a:off x="246" y="-27305"/>
            <a:ext cx="12194294" cy="6858000"/>
          </a:xfrm>
          <a:prstGeom prst="rect">
            <a:avLst/>
          </a:pr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13281"/>
          <a:stretch>
            <a:fillRect/>
          </a:stretch>
        </p:blipFill>
        <p:spPr>
          <a:xfrm>
            <a:off x="4514894" y="3276600"/>
            <a:ext cx="7905705" cy="3836180"/>
          </a:xfrm>
          <a:prstGeom prst="rect">
            <a:avLst/>
          </a:prstGeom>
        </p:spPr>
      </p:pic>
      <p:cxnSp>
        <p:nvCxnSpPr>
          <p:cNvPr id="22" name="直接连接符 21"/>
          <p:cNvCxnSpPr/>
          <p:nvPr/>
        </p:nvCxnSpPr>
        <p:spPr>
          <a:xfrm>
            <a:off x="1115274" y="2231610"/>
            <a:ext cx="14605" cy="2947670"/>
          </a:xfrm>
          <a:prstGeom prst="line">
            <a:avLst/>
          </a:prstGeom>
          <a:ln w="63500">
            <a:solidFill>
              <a:srgbClr val="0D69FF"/>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2"/>
            </p:custDataLst>
          </p:nvPr>
        </p:nvSpPr>
        <p:spPr>
          <a:xfrm>
            <a:off x="1233805" y="4320540"/>
            <a:ext cx="6111240" cy="858520"/>
          </a:xfrm>
          <a:prstGeom prst="rect">
            <a:avLst/>
          </a:prstGeom>
          <a:noFill/>
        </p:spPr>
        <p:txBody>
          <a:bodyPr wrap="square" rtlCol="0">
            <a:noAutofit/>
            <a:scene3d>
              <a:camera prst="orthographicFront"/>
              <a:lightRig rig="threePt" dir="t"/>
            </a:scene3d>
          </a:bodyPr>
          <a:lstStyle/>
          <a:p>
            <a:pPr algn="dist"/>
            <a:endParaRPr lang="en-US" altLang="zh-CN" dirty="0">
              <a:gradFill>
                <a:gsLst>
                  <a:gs pos="0">
                    <a:srgbClr val="62FFFF"/>
                  </a:gs>
                  <a:gs pos="100000">
                    <a:srgbClr val="0D69FF"/>
                  </a:gs>
                </a:gsLst>
                <a:lin ang="2700000" scaled="1"/>
              </a:gradFill>
              <a:cs typeface="+mn-ea"/>
              <a:sym typeface="+mn-lt"/>
            </a:endParaRPr>
          </a:p>
          <a:p>
            <a:pPr algn="dist"/>
            <a:r>
              <a:rPr lang="en-US" altLang="zh-CN" dirty="0">
                <a:gradFill>
                  <a:gsLst>
                    <a:gs pos="0">
                      <a:srgbClr val="62FFFF"/>
                    </a:gs>
                    <a:gs pos="100000">
                      <a:srgbClr val="0D69FF"/>
                    </a:gs>
                  </a:gsLst>
                  <a:lin ang="2700000" scaled="1"/>
                </a:gradFill>
                <a:cs typeface="+mn-ea"/>
                <a:sym typeface="+mn-lt"/>
              </a:rPr>
              <a:t>Automatic Control of Traffic Lights for Emergency Vehicles</a:t>
            </a:r>
          </a:p>
          <a:p>
            <a:pPr algn="ctr"/>
            <a:r>
              <a:rPr lang="en-US" altLang="zh-CN" dirty="0">
                <a:gradFill>
                  <a:gsLst>
                    <a:gs pos="0">
                      <a:srgbClr val="62FFFF"/>
                    </a:gs>
                    <a:gs pos="100000">
                      <a:srgbClr val="0D69FF"/>
                    </a:gs>
                  </a:gsLst>
                  <a:lin ang="2700000" scaled="1"/>
                </a:gradFill>
                <a:cs typeface="+mn-ea"/>
                <a:sym typeface="+mn-lt"/>
              </a:rPr>
              <a:t>and the Linkage of Giving away</a:t>
            </a:r>
          </a:p>
        </p:txBody>
      </p:sp>
      <p:grpSp>
        <p:nvGrpSpPr>
          <p:cNvPr id="2" name="组合 1"/>
          <p:cNvGrpSpPr/>
          <p:nvPr/>
        </p:nvGrpSpPr>
        <p:grpSpPr>
          <a:xfrm>
            <a:off x="4155790" y="2053509"/>
            <a:ext cx="413539" cy="413240"/>
            <a:chOff x="4155790" y="2053509"/>
            <a:chExt cx="413539" cy="413240"/>
          </a:xfrm>
        </p:grpSpPr>
        <p:grpSp>
          <p:nvGrpSpPr>
            <p:cNvPr id="37" name="组合 36"/>
            <p:cNvGrpSpPr/>
            <p:nvPr/>
          </p:nvGrpSpPr>
          <p:grpSpPr>
            <a:xfrm>
              <a:off x="4155790" y="2183506"/>
              <a:ext cx="266582" cy="283243"/>
              <a:chOff x="4389120" y="2293620"/>
              <a:chExt cx="609600" cy="647700"/>
            </a:xfrm>
          </p:grpSpPr>
          <p:cxnSp>
            <p:nvCxnSpPr>
              <p:cNvPr id="34" name="直接连接符 3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302747" y="2053509"/>
              <a:ext cx="266582" cy="283243"/>
              <a:chOff x="4389120" y="2293620"/>
              <a:chExt cx="609600" cy="647700"/>
            </a:xfrm>
          </p:grpSpPr>
          <p:cxnSp>
            <p:nvCxnSpPr>
              <p:cNvPr id="39" name="直接连接符 3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pic>
        <p:nvPicPr>
          <p:cNvPr id="49" name="图片 4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20533979">
            <a:off x="5181014" y="2560430"/>
            <a:ext cx="8253968" cy="6552381"/>
          </a:xfrm>
          <a:custGeom>
            <a:avLst/>
            <a:gdLst>
              <a:gd name="connsiteX0" fmla="*/ 8253968 w 8253968"/>
              <a:gd name="connsiteY0" fmla="*/ 0 h 6552381"/>
              <a:gd name="connsiteX1" fmla="*/ 8253968 w 8253968"/>
              <a:gd name="connsiteY1" fmla="*/ 6552381 h 6552381"/>
              <a:gd name="connsiteX2" fmla="*/ 6105636 w 8253968"/>
              <a:gd name="connsiteY2" fmla="*/ 6552381 h 6552381"/>
              <a:gd name="connsiteX3" fmla="*/ 6552605 w 8253968"/>
              <a:gd name="connsiteY3" fmla="*/ 5157478 h 6552381"/>
              <a:gd name="connsiteX4" fmla="*/ 0 w 8253968"/>
              <a:gd name="connsiteY4" fmla="*/ 3057827 h 6552381"/>
              <a:gd name="connsiteX5" fmla="*/ 0 w 8253968"/>
              <a:gd name="connsiteY5" fmla="*/ 0 h 655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3968" h="6552381">
                <a:moveTo>
                  <a:pt x="8253968" y="0"/>
                </a:moveTo>
                <a:lnTo>
                  <a:pt x="8253968" y="6552381"/>
                </a:lnTo>
                <a:lnTo>
                  <a:pt x="6105636" y="6552381"/>
                </a:lnTo>
                <a:lnTo>
                  <a:pt x="6552605" y="5157478"/>
                </a:lnTo>
                <a:lnTo>
                  <a:pt x="0" y="3057827"/>
                </a:lnTo>
                <a:lnTo>
                  <a:pt x="0" y="0"/>
                </a:lnTo>
                <a:close/>
              </a:path>
            </a:pathLst>
          </a:custGeom>
        </p:spPr>
      </p:pic>
      <p:pic>
        <p:nvPicPr>
          <p:cNvPr id="51" name="图片 50"/>
          <p:cNvPicPr>
            <a:picLocks noChangeAspect="1"/>
          </p:cNvPicPr>
          <p:nvPr/>
        </p:nvPicPr>
        <p:blipFill rotWithShape="1">
          <a:blip r:embed="rId8" cstate="print">
            <a:extLst>
              <a:ext uri="{28A0092B-C50C-407E-A947-70E740481C1C}">
                <a14:useLocalDpi xmlns:a14="http://schemas.microsoft.com/office/drawing/2010/main" val="0"/>
              </a:ext>
            </a:extLst>
          </a:blip>
          <a:srcRect l="25088" r="117" b="49590"/>
          <a:stretch>
            <a:fillRect/>
          </a:stretch>
        </p:blipFill>
        <p:spPr>
          <a:xfrm rot="10800000">
            <a:off x="6351905" y="0"/>
            <a:ext cx="5835650" cy="3933190"/>
          </a:xfrm>
          <a:prstGeom prst="rect">
            <a:avLst/>
          </a:prstGeom>
        </p:spPr>
      </p:pic>
      <p:pic>
        <p:nvPicPr>
          <p:cNvPr id="55" name="图片 54"/>
          <p:cNvPicPr>
            <a:picLocks noChangeAspect="1"/>
          </p:cNvPicPr>
          <p:nvPr/>
        </p:nvPicPr>
        <p:blipFill rotWithShape="1">
          <a:blip r:embed="rId9" cstate="print">
            <a:extLst>
              <a:ext uri="{28A0092B-C50C-407E-A947-70E740481C1C}">
                <a14:useLocalDpi xmlns:a14="http://schemas.microsoft.com/office/drawing/2010/main" val="0"/>
              </a:ext>
            </a:extLst>
          </a:blip>
          <a:srcRect l="37931" r="345" b="45867"/>
          <a:stretch>
            <a:fillRect/>
          </a:stretch>
        </p:blipFill>
        <p:spPr>
          <a:xfrm rot="5400000">
            <a:off x="214630" y="-246380"/>
            <a:ext cx="3274695" cy="3712845"/>
          </a:xfrm>
          <a:prstGeom prst="rect">
            <a:avLst/>
          </a:prstGeom>
        </p:spPr>
      </p:pic>
      <p:sp>
        <p:nvSpPr>
          <p:cNvPr id="3" name="文本框 2">
            <a:extLst>
              <a:ext uri="{FF2B5EF4-FFF2-40B4-BE49-F238E27FC236}">
                <a16:creationId xmlns:a16="http://schemas.microsoft.com/office/drawing/2014/main" id="{9A50495F-1E9C-BCB7-2FB7-818719687BA0}"/>
              </a:ext>
            </a:extLst>
          </p:cNvPr>
          <p:cNvSpPr txBox="1"/>
          <p:nvPr/>
        </p:nvSpPr>
        <p:spPr>
          <a:xfrm>
            <a:off x="1136277" y="2972555"/>
            <a:ext cx="6955750" cy="1446550"/>
          </a:xfrm>
          <a:prstGeom prst="rect">
            <a:avLst/>
          </a:prstGeom>
          <a:noFill/>
        </p:spPr>
        <p:txBody>
          <a:bodyPr wrap="none" rtlCol="0">
            <a:spAutoFit/>
            <a:scene3d>
              <a:camera prst="orthographicFront"/>
              <a:lightRig rig="threePt" dir="t"/>
            </a:scene3d>
          </a:bodyPr>
          <a:lstStyle/>
          <a:p>
            <a:pPr algn="ctr"/>
            <a:r>
              <a:rPr lang="zh-CN" altLang="en-US" sz="4400" b="1" i="1" dirty="0">
                <a:gradFill flip="none" rotWithShape="1">
                  <a:gsLst>
                    <a:gs pos="0">
                      <a:srgbClr val="62FFFF"/>
                    </a:gs>
                    <a:gs pos="100000">
                      <a:srgbClr val="0D69FF"/>
                    </a:gs>
                  </a:gsLst>
                  <a:lin ang="2700000" scaled="1"/>
                  <a:tileRect/>
                </a:gradFill>
                <a:latin typeface="优设标题黑" panose="02010600030101010101" charset="-122"/>
                <a:ea typeface="优设标题黑" panose="02010600030101010101" charset="-122"/>
                <a:cs typeface="+mn-ea"/>
                <a:sym typeface="+mn-lt"/>
              </a:rPr>
              <a:t>紧急车辆的红绿灯自动控制</a:t>
            </a:r>
          </a:p>
          <a:p>
            <a:pPr algn="ctr"/>
            <a:r>
              <a:rPr lang="zh-CN" altLang="en-US" sz="4400" b="1" i="1" dirty="0">
                <a:gradFill flip="none" rotWithShape="1">
                  <a:gsLst>
                    <a:gs pos="0">
                      <a:srgbClr val="62FFFF"/>
                    </a:gs>
                    <a:gs pos="100000">
                      <a:srgbClr val="0D69FF"/>
                    </a:gs>
                  </a:gsLst>
                  <a:lin ang="2700000" scaled="1"/>
                  <a:tileRect/>
                </a:gradFill>
                <a:latin typeface="优设标题黑" panose="02010600030101010101" charset="-122"/>
                <a:ea typeface="优设标题黑" panose="02010600030101010101" charset="-122"/>
                <a:cs typeface="+mn-ea"/>
                <a:sym typeface="+mn-lt"/>
              </a:rPr>
              <a:t>和联动让行</a:t>
            </a:r>
          </a:p>
        </p:txBody>
      </p:sp>
      <p:sp>
        <p:nvSpPr>
          <p:cNvPr id="5" name="文本框 4">
            <a:extLst>
              <a:ext uri="{FF2B5EF4-FFF2-40B4-BE49-F238E27FC236}">
                <a16:creationId xmlns:a16="http://schemas.microsoft.com/office/drawing/2014/main" id="{4235F90F-8FB3-9735-4587-D317C06EC809}"/>
              </a:ext>
            </a:extLst>
          </p:cNvPr>
          <p:cNvSpPr txBox="1"/>
          <p:nvPr/>
        </p:nvSpPr>
        <p:spPr>
          <a:xfrm>
            <a:off x="1436389" y="1985126"/>
            <a:ext cx="2690160" cy="1107996"/>
          </a:xfrm>
          <a:prstGeom prst="rect">
            <a:avLst/>
          </a:prstGeom>
          <a:noFill/>
        </p:spPr>
        <p:txBody>
          <a:bodyPr wrap="none" rtlCol="0">
            <a:spAutoFit/>
            <a:scene3d>
              <a:camera prst="orthographicFront"/>
              <a:lightRig rig="threePt" dir="t"/>
            </a:scene3d>
          </a:bodyPr>
          <a:lstStyle/>
          <a:p>
            <a:pPr algn="ctr"/>
            <a:r>
              <a:rPr lang="en-US" altLang="zh-CN" sz="6600" dirty="0">
                <a:gradFill flip="none" rotWithShape="1">
                  <a:gsLst>
                    <a:gs pos="0">
                      <a:srgbClr val="62FFFF"/>
                    </a:gs>
                    <a:gs pos="100000">
                      <a:srgbClr val="0D69FF"/>
                    </a:gs>
                  </a:gsLst>
                  <a:lin ang="2700000" scaled="1"/>
                  <a:tileRect/>
                </a:gradFill>
                <a:latin typeface="Monotype Corsiva" panose="03010101010201010101" pitchFamily="66" charset="0"/>
                <a:cs typeface="+mn-ea"/>
                <a:sym typeface="+mn-lt"/>
              </a:rPr>
              <a:t>QuteCar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22" presetClass="entr" presetSubtype="4"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down)">
                                      <p:cBhvr>
                                        <p:cTn id="21" dur="500"/>
                                        <p:tgtEl>
                                          <p:spTgt spid="49"/>
                                        </p:tgtEl>
                                      </p:cBhvr>
                                    </p:animEffect>
                                  </p:childTnLst>
                                </p:cTn>
                              </p:par>
                            </p:childTnLst>
                          </p:cTn>
                        </p:par>
                        <p:par>
                          <p:cTn id="22" fill="hold">
                            <p:stCondLst>
                              <p:cond delay="1500"/>
                            </p:stCondLst>
                            <p:childTnLst>
                              <p:par>
                                <p:cTn id="23" presetID="53" presetClass="entr" presetSubtype="52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anim calcmode="lin" valueType="num">
                                      <p:cBhvr>
                                        <p:cTn id="28" dur="500" fill="hold"/>
                                        <p:tgtEl>
                                          <p:spTgt spid="5"/>
                                        </p:tgtEl>
                                        <p:attrNameLst>
                                          <p:attrName>ppt_x</p:attrName>
                                        </p:attrNameLst>
                                      </p:cBhvr>
                                      <p:tavLst>
                                        <p:tav tm="0">
                                          <p:val>
                                            <p:fltVal val="0.5"/>
                                          </p:val>
                                        </p:tav>
                                        <p:tav tm="100000">
                                          <p:val>
                                            <p:strVal val="#ppt_x"/>
                                          </p:val>
                                        </p:tav>
                                      </p:tavLst>
                                    </p:anim>
                                    <p:anim calcmode="lin" valueType="num">
                                      <p:cBhvr>
                                        <p:cTn id="29" dur="500" fill="hold"/>
                                        <p:tgtEl>
                                          <p:spTgt spid="5"/>
                                        </p:tgtEl>
                                        <p:attrNameLst>
                                          <p:attrName>ppt_y</p:attrName>
                                        </p:attrNameLst>
                                      </p:cBhvr>
                                      <p:tavLst>
                                        <p:tav tm="0">
                                          <p:val>
                                            <p:fltVal val="0.5"/>
                                          </p:val>
                                        </p:tav>
                                        <p:tav tm="100000">
                                          <p:val>
                                            <p:strVal val="#ppt_y"/>
                                          </p:val>
                                        </p:tav>
                                      </p:tavLst>
                                    </p:anim>
                                  </p:childTnLst>
                                </p:cTn>
                              </p:par>
                            </p:childTnLst>
                          </p:cTn>
                        </p:par>
                        <p:par>
                          <p:cTn id="30" fill="hold">
                            <p:stCondLst>
                              <p:cond delay="2000"/>
                            </p:stCondLst>
                            <p:childTnLst>
                              <p:par>
                                <p:cTn id="31" presetID="53" presetClass="entr" presetSubtype="528"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anim calcmode="lin" valueType="num">
                                      <p:cBhvr>
                                        <p:cTn id="36" dur="500" fill="hold"/>
                                        <p:tgtEl>
                                          <p:spTgt spid="3"/>
                                        </p:tgtEl>
                                        <p:attrNameLst>
                                          <p:attrName>ppt_x</p:attrName>
                                        </p:attrNameLst>
                                      </p:cBhvr>
                                      <p:tavLst>
                                        <p:tav tm="0">
                                          <p:val>
                                            <p:fltVal val="0.5"/>
                                          </p:val>
                                        </p:tav>
                                        <p:tav tm="100000">
                                          <p:val>
                                            <p:strVal val="#ppt_x"/>
                                          </p:val>
                                        </p:tav>
                                      </p:tavLst>
                                    </p:anim>
                                    <p:anim calcmode="lin" valueType="num">
                                      <p:cBhvr>
                                        <p:cTn id="37"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02</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2935705" cy="1202070"/>
            <a:chOff x="4602496" y="2705479"/>
            <a:chExt cx="2935705" cy="1202070"/>
          </a:xfrm>
          <a:solidFill>
            <a:srgbClr val="122041"/>
          </a:solidFill>
        </p:grpSpPr>
        <p:sp>
          <p:nvSpPr>
            <p:cNvPr id="70" name="文本框 69"/>
            <p:cNvSpPr txBox="1"/>
            <p:nvPr/>
          </p:nvSpPr>
          <p:spPr>
            <a:xfrm>
              <a:off x="4602496" y="2705479"/>
              <a:ext cx="2790592" cy="1198880"/>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产品</a:t>
              </a: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介绍</a:t>
              </a: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additive="base">
                                        <p:cTn id="17" dur="500" fill="hold"/>
                                        <p:tgtEl>
                                          <p:spTgt spid="69"/>
                                        </p:tgtEl>
                                        <p:attrNameLst>
                                          <p:attrName>ppt_x</p:attrName>
                                        </p:attrNameLst>
                                      </p:cBhvr>
                                      <p:tavLst>
                                        <p:tav tm="0">
                                          <p:val>
                                            <p:strVal val="#ppt_x"/>
                                          </p:val>
                                        </p:tav>
                                        <p:tav tm="100000">
                                          <p:val>
                                            <p:strVal val="#ppt_x"/>
                                          </p:val>
                                        </p:tav>
                                      </p:tavLst>
                                    </p:anim>
                                    <p:anim calcmode="lin" valueType="num">
                                      <p:cBhvr additive="base">
                                        <p:cTn id="1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91920" y="704850"/>
            <a:ext cx="4605020" cy="1484630"/>
            <a:chOff x="2192" y="1786"/>
            <a:chExt cx="7252" cy="2034"/>
          </a:xfrm>
        </p:grpSpPr>
        <p:sp>
          <p:nvSpPr>
            <p:cNvPr id="37" name="Rectangle 90"/>
            <p:cNvSpPr/>
            <p:nvPr/>
          </p:nvSpPr>
          <p:spPr>
            <a:xfrm>
              <a:off x="2228" y="1786"/>
              <a:ext cx="5862" cy="727"/>
            </a:xfrm>
            <a:prstGeom prst="rect">
              <a:avLst/>
            </a:prstGeom>
          </p:spPr>
          <p:txBody>
            <a:bodyPr wrap="square">
              <a:spAutoFit/>
            </a:bodyPr>
            <a:lstStyle/>
            <a:p>
              <a:r>
                <a:rPr lang="zh-CN" altLang="ko-KR" sz="2400" b="1" dirty="0">
                  <a:solidFill>
                    <a:srgbClr val="4BD7FF"/>
                  </a:solidFill>
                  <a:cs typeface="+mn-ea"/>
                  <a:sym typeface="+mn-lt"/>
                </a:rPr>
                <a:t>产品使用开发板：</a:t>
              </a:r>
              <a:r>
                <a:rPr lang="en-US" altLang="zh-CN" sz="2400" b="1" dirty="0">
                  <a:solidFill>
                    <a:srgbClr val="4BD7FF"/>
                  </a:solidFill>
                  <a:cs typeface="+mn-ea"/>
                  <a:sym typeface="+mn-lt"/>
                </a:rPr>
                <a:t>Hi3861</a:t>
              </a:r>
            </a:p>
          </p:txBody>
        </p:sp>
        <p:sp>
          <p:nvSpPr>
            <p:cNvPr id="40" name="Rectangle 94"/>
            <p:cNvSpPr/>
            <p:nvPr/>
          </p:nvSpPr>
          <p:spPr>
            <a:xfrm>
              <a:off x="2228" y="2368"/>
              <a:ext cx="7216" cy="1452"/>
            </a:xfrm>
            <a:prstGeom prst="rect">
              <a:avLst/>
            </a:prstGeom>
          </p:spPr>
          <p:txBody>
            <a:bodyPr wrap="square">
              <a:spAutoFit/>
            </a:bodyPr>
            <a:lstStyle/>
            <a:p>
              <a:pPr indent="360000">
                <a:lnSpc>
                  <a:spcPct val="150000"/>
                </a:lnSpc>
              </a:pPr>
              <a:r>
                <a:rPr lang="zh-CN" altLang="en-US" sz="1400" dirty="0">
                  <a:solidFill>
                    <a:srgbClr val="4BD7FF"/>
                  </a:solidFill>
                  <a:cs typeface="+mn-ea"/>
                  <a:sym typeface="+mn-lt"/>
                </a:rPr>
                <a:t>该芯片适用于智能家电等物联网智能终端领域。。通过Hi3861 WLAN模组的开发环境搭建、版本编译构建、烧录、源码修改、调试验证等以进行业务开发。</a:t>
              </a:r>
            </a:p>
          </p:txBody>
        </p:sp>
        <p:sp>
          <p:nvSpPr>
            <p:cNvPr id="2" name="矩形 1"/>
            <p:cNvSpPr/>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12" name="组合 11"/>
          <p:cNvGrpSpPr/>
          <p:nvPr/>
        </p:nvGrpSpPr>
        <p:grpSpPr>
          <a:xfrm>
            <a:off x="382276" y="202078"/>
            <a:ext cx="4291324" cy="368300"/>
            <a:chOff x="382276" y="202078"/>
            <a:chExt cx="4291324" cy="368300"/>
          </a:xfrm>
        </p:grpSpPr>
        <p:grpSp>
          <p:nvGrpSpPr>
            <p:cNvPr id="13" name="组合 12"/>
            <p:cNvGrpSpPr/>
            <p:nvPr/>
          </p:nvGrpSpPr>
          <p:grpSpPr>
            <a:xfrm>
              <a:off x="382276" y="269854"/>
              <a:ext cx="604607" cy="274860"/>
              <a:chOff x="775976" y="295254"/>
              <a:chExt cx="604607" cy="274860"/>
            </a:xfrm>
          </p:grpSpPr>
          <p:grpSp>
            <p:nvGrpSpPr>
              <p:cNvPr id="15" name="组合 14"/>
              <p:cNvGrpSpPr/>
              <p:nvPr/>
            </p:nvGrpSpPr>
            <p:grpSpPr>
              <a:xfrm rot="2788198">
                <a:off x="784307"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rot="2788198">
                <a:off x="938001" y="286923"/>
                <a:ext cx="266582" cy="283243"/>
                <a:chOff x="4389120" y="2293620"/>
                <a:chExt cx="609600" cy="647700"/>
              </a:xfrm>
            </p:grpSpPr>
            <p:cxnSp>
              <p:nvCxnSpPr>
                <p:cNvPr id="20" name="直接连接符 1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rot="2788198">
                <a:off x="1105671" y="295201"/>
                <a:ext cx="266582" cy="283243"/>
                <a:chOff x="4389120" y="2293620"/>
                <a:chExt cx="609600" cy="647700"/>
              </a:xfrm>
            </p:grpSpPr>
            <p:cxnSp>
              <p:nvCxnSpPr>
                <p:cNvPr id="18" name="直接连接符 1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14" name="文本框 13"/>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产品使用开发板介绍</a:t>
              </a:r>
            </a:p>
          </p:txBody>
        </p:sp>
      </p:grpSp>
      <p:pic>
        <p:nvPicPr>
          <p:cNvPr id="3" name="图片 2"/>
          <p:cNvPicPr>
            <a:picLocks noChangeAspect="1"/>
          </p:cNvPicPr>
          <p:nvPr/>
        </p:nvPicPr>
        <p:blipFill>
          <a:blip r:embed="rId7"/>
          <a:srcRect l="1000" t="4316"/>
          <a:stretch>
            <a:fillRect/>
          </a:stretch>
        </p:blipFill>
        <p:spPr>
          <a:xfrm>
            <a:off x="6323330" y="595630"/>
            <a:ext cx="5155565" cy="3406775"/>
          </a:xfrm>
          <a:prstGeom prst="rect">
            <a:avLst/>
          </a:prstGeom>
        </p:spPr>
      </p:pic>
      <p:pic>
        <p:nvPicPr>
          <p:cNvPr id="4" name="图片 3"/>
          <p:cNvPicPr>
            <a:picLocks noChangeAspect="1"/>
          </p:cNvPicPr>
          <p:nvPr/>
        </p:nvPicPr>
        <p:blipFill>
          <a:blip r:embed="rId8"/>
          <a:stretch>
            <a:fillRect/>
          </a:stretch>
        </p:blipFill>
        <p:spPr>
          <a:xfrm>
            <a:off x="1696720" y="2566035"/>
            <a:ext cx="3919855" cy="3798570"/>
          </a:xfrm>
          <a:prstGeom prst="rect">
            <a:avLst/>
          </a:prstGeom>
        </p:spPr>
      </p:pic>
      <p:grpSp>
        <p:nvGrpSpPr>
          <p:cNvPr id="6" name="组合 5"/>
          <p:cNvGrpSpPr/>
          <p:nvPr/>
        </p:nvGrpSpPr>
        <p:grpSpPr>
          <a:xfrm>
            <a:off x="6336665" y="4362450"/>
            <a:ext cx="4582160" cy="1977390"/>
            <a:chOff x="2192" y="1786"/>
            <a:chExt cx="7216" cy="3114"/>
          </a:xfrm>
        </p:grpSpPr>
        <p:sp>
          <p:nvSpPr>
            <p:cNvPr id="7" name="Rectangle 90"/>
            <p:cNvSpPr/>
            <p:nvPr>
              <p:custDataLst>
                <p:tags r:id="rId2"/>
              </p:custDataLst>
            </p:nvPr>
          </p:nvSpPr>
          <p:spPr>
            <a:xfrm>
              <a:off x="2228" y="1786"/>
              <a:ext cx="4415" cy="727"/>
            </a:xfrm>
            <a:prstGeom prst="rect">
              <a:avLst/>
            </a:prstGeom>
          </p:spPr>
          <p:txBody>
            <a:bodyPr wrap="square">
              <a:spAutoFit/>
            </a:bodyPr>
            <a:lstStyle/>
            <a:p>
              <a:r>
                <a:rPr lang="en-US" altLang="zh-CN" sz="2400" b="1" dirty="0">
                  <a:solidFill>
                    <a:srgbClr val="4BD7FF"/>
                  </a:solidFill>
                  <a:cs typeface="+mn-ea"/>
                  <a:sym typeface="+mn-lt"/>
                </a:rPr>
                <a:t>Hi3861</a:t>
              </a:r>
              <a:r>
                <a:rPr lang="zh-CN" altLang="en-US" sz="2400" b="1" dirty="0">
                  <a:solidFill>
                    <a:srgbClr val="4BD7FF"/>
                  </a:solidFill>
                  <a:cs typeface="+mn-ea"/>
                  <a:sym typeface="+mn-lt"/>
                </a:rPr>
                <a:t>基本介绍</a:t>
              </a:r>
            </a:p>
          </p:txBody>
        </p:sp>
        <p:sp>
          <p:nvSpPr>
            <p:cNvPr id="8" name="Rectangle 94"/>
            <p:cNvSpPr/>
            <p:nvPr>
              <p:custDataLst>
                <p:tags r:id="rId3"/>
              </p:custDataLst>
            </p:nvPr>
          </p:nvSpPr>
          <p:spPr>
            <a:xfrm>
              <a:off x="2192" y="2575"/>
              <a:ext cx="7216" cy="2325"/>
            </a:xfrm>
            <a:prstGeom prst="rect">
              <a:avLst/>
            </a:prstGeom>
          </p:spPr>
          <p:txBody>
            <a:bodyPr wrap="square">
              <a:spAutoFit/>
            </a:bodyPr>
            <a:lstStyle/>
            <a:p>
              <a:pPr indent="360000">
                <a:lnSpc>
                  <a:spcPct val="150000"/>
                </a:lnSpc>
              </a:pPr>
              <a:r>
                <a:rPr lang="zh-CN" altLang="en-US" sz="1200" dirty="0">
                  <a:solidFill>
                    <a:srgbClr val="4BD7FF"/>
                  </a:solidFill>
                  <a:cs typeface="+mn-ea"/>
                  <a:sym typeface="+mn-lt"/>
                </a:rPr>
                <a:t>Hi3861 WLAN模组是一片大约2cm*5cm大小的开发板，是一款高度集成的2.4GHz WLAN SoC芯片，集成IEEE 802.11b/g/n基带和RF（Radio Frequency）电路。支持HarmonyOS，并配套提供开放、易用的开发和调试运行环境。另外，Hi3861 WLAN模组还可以通过与Hi3861底板连接，扩充自身的外设能力。</a:t>
              </a:r>
            </a:p>
          </p:txBody>
        </p:sp>
        <p:sp>
          <p:nvSpPr>
            <p:cNvPr id="9" name="矩形 8"/>
            <p:cNvSpPr/>
            <p:nvPr>
              <p:custDataLst>
                <p:tags r:id="rId4"/>
              </p:custDataLst>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5" presetClass="entr" presetSubtype="1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checkerboard(across)">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heckerboard(across)">
                                      <p:cBhvr>
                                        <p:cTn id="14" dur="500"/>
                                        <p:tgtEl>
                                          <p:spTgt spid="3"/>
                                        </p:tgtEl>
                                      </p:cBhvr>
                                    </p:animEffec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139190" y="2252345"/>
            <a:ext cx="5226050" cy="3986409"/>
            <a:chOff x="2617135" y="1904999"/>
            <a:chExt cx="1828800" cy="2879651"/>
          </a:xfrm>
        </p:grpSpPr>
        <p:sp>
          <p:nvSpPr>
            <p:cNvPr id="7" name="Rounded Rectangle 9"/>
            <p:cNvSpPr/>
            <p:nvPr/>
          </p:nvSpPr>
          <p:spPr>
            <a:xfrm>
              <a:off x="2617135" y="1904999"/>
              <a:ext cx="18288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32" name="组合 31"/>
            <p:cNvGrpSpPr/>
            <p:nvPr/>
          </p:nvGrpSpPr>
          <p:grpSpPr>
            <a:xfrm>
              <a:off x="2711798" y="2244376"/>
              <a:ext cx="1639920" cy="2445681"/>
              <a:chOff x="2711798" y="2244376"/>
              <a:chExt cx="1639920" cy="2445681"/>
            </a:xfrm>
          </p:grpSpPr>
          <p:sp>
            <p:nvSpPr>
              <p:cNvPr id="8" name="TextBox 10"/>
              <p:cNvSpPr txBox="1"/>
              <p:nvPr/>
            </p:nvSpPr>
            <p:spPr>
              <a:xfrm>
                <a:off x="2860298" y="2244376"/>
                <a:ext cx="1424597" cy="422217"/>
              </a:xfrm>
              <a:prstGeom prst="rect">
                <a:avLst/>
              </a:prstGeom>
              <a:noFill/>
            </p:spPr>
            <p:txBody>
              <a:bodyPr wrap="square" rtlCol="0">
                <a:noAutofit/>
              </a:bodyPr>
              <a:lstStyle/>
              <a:p>
                <a:pPr algn="ctr"/>
                <a:r>
                  <a:rPr lang="en-US" altLang="zh-CN" sz="2400" b="1" dirty="0">
                    <a:solidFill>
                      <a:srgbClr val="4BD7FF"/>
                    </a:solidFill>
                    <a:cs typeface="+mn-ea"/>
                    <a:sym typeface="+mn-lt"/>
                  </a:rPr>
                  <a:t>紧急车辆的红绿灯自动控制</a:t>
                </a:r>
              </a:p>
              <a:p>
                <a:pPr algn="ctr"/>
                <a:endParaRPr lang="en-US" altLang="zh-CN" sz="2400" b="1" dirty="0">
                  <a:solidFill>
                    <a:srgbClr val="4BD7FF"/>
                  </a:solidFill>
                  <a:cs typeface="+mn-ea"/>
                  <a:sym typeface="+mn-lt"/>
                </a:endParaRPr>
              </a:p>
            </p:txBody>
          </p:sp>
          <p:sp>
            <p:nvSpPr>
              <p:cNvPr id="9" name="TextBox 11"/>
              <p:cNvSpPr txBox="1"/>
              <p:nvPr/>
            </p:nvSpPr>
            <p:spPr>
              <a:xfrm>
                <a:off x="2911803" y="2666793"/>
                <a:ext cx="1238888" cy="404974"/>
              </a:xfrm>
              <a:prstGeom prst="rect">
                <a:avLst/>
              </a:prstGeom>
              <a:noFill/>
            </p:spPr>
            <p:txBody>
              <a:bodyPr wrap="square" rtlCol="0">
                <a:spAutoFit/>
              </a:bodyPr>
              <a:lstStyle/>
              <a:p>
                <a:pPr algn="ctr"/>
                <a:r>
                  <a:rPr lang="en-US" altLang="zh-CN" sz="1400" dirty="0">
                    <a:gradFill>
                      <a:gsLst>
                        <a:gs pos="0">
                          <a:srgbClr val="62FFFF"/>
                        </a:gs>
                        <a:gs pos="100000">
                          <a:srgbClr val="0D69FF"/>
                        </a:gs>
                      </a:gsLst>
                      <a:lin ang="2700000" scaled="1"/>
                    </a:gradFill>
                    <a:cs typeface="+mn-ea"/>
                    <a:sym typeface="+mn-lt"/>
                  </a:rPr>
                  <a:t>Automatic Control of Traffic Lights for Emergency Vehicles</a:t>
                </a:r>
              </a:p>
            </p:txBody>
          </p:sp>
          <p:sp>
            <p:nvSpPr>
              <p:cNvPr id="11" name="TextBox 13"/>
              <p:cNvSpPr txBox="1"/>
              <p:nvPr/>
            </p:nvSpPr>
            <p:spPr>
              <a:xfrm>
                <a:off x="2711798" y="3118443"/>
                <a:ext cx="1639920" cy="1571614"/>
              </a:xfrm>
              <a:prstGeom prst="rect">
                <a:avLst/>
              </a:prstGeom>
              <a:solidFill>
                <a:srgbClr val="4BD7FF"/>
              </a:solidFill>
              <a:ln>
                <a:noFill/>
              </a:ln>
            </p:spPr>
            <p:txBody>
              <a:bodyPr wrap="square" rtlCol="0">
                <a:noAutofit/>
              </a:bodyPr>
              <a:lstStyle/>
              <a:p>
                <a:pPr indent="360000">
                  <a:lnSpc>
                    <a:spcPct val="114000"/>
                  </a:lnSpc>
                </a:pPr>
                <a:r>
                  <a:rPr lang="en-US" sz="1400" dirty="0">
                    <a:solidFill>
                      <a:srgbClr val="122041"/>
                    </a:solidFill>
                    <a:cs typeface="+mn-ea"/>
                    <a:sym typeface="+mn-lt"/>
                  </a:rPr>
                  <a:t>在</a:t>
                </a:r>
                <a:r>
                  <a:rPr lang="zh-CN" altLang="en-US" sz="1400" dirty="0">
                    <a:solidFill>
                      <a:srgbClr val="122041"/>
                    </a:solidFill>
                    <a:cs typeface="+mn-ea"/>
                    <a:sym typeface="+mn-lt"/>
                  </a:rPr>
                  <a:t>现实生活</a:t>
                </a:r>
                <a:r>
                  <a:rPr lang="en-US" sz="1400" dirty="0">
                    <a:solidFill>
                      <a:srgbClr val="122041"/>
                    </a:solidFill>
                    <a:cs typeface="+mn-ea"/>
                    <a:sym typeface="+mn-lt"/>
                  </a:rPr>
                  <a:t>中，</a:t>
                </a:r>
                <a:r>
                  <a:rPr lang="zh-CN" altLang="en-US" sz="1400" dirty="0">
                    <a:solidFill>
                      <a:srgbClr val="122041"/>
                    </a:solidFill>
                    <a:cs typeface="+mn-ea"/>
                    <a:sym typeface="+mn-lt"/>
                  </a:rPr>
                  <a:t>路口等待车辆造成</a:t>
                </a:r>
                <a:r>
                  <a:rPr lang="en-US" sz="1400" dirty="0" err="1">
                    <a:solidFill>
                      <a:srgbClr val="122041"/>
                    </a:solidFill>
                    <a:cs typeface="+mn-ea"/>
                    <a:sym typeface="+mn-lt"/>
                  </a:rPr>
                  <a:t>紧急车辆</a:t>
                </a:r>
                <a:r>
                  <a:rPr lang="zh-CN" altLang="en-US" sz="1400" dirty="0">
                    <a:solidFill>
                      <a:srgbClr val="122041"/>
                    </a:solidFill>
                    <a:cs typeface="+mn-ea"/>
                    <a:sym typeface="+mn-lt"/>
                  </a:rPr>
                  <a:t>被迫</a:t>
                </a:r>
                <a:r>
                  <a:rPr lang="zh-CN" altLang="en-US" sz="1600" dirty="0">
                    <a:solidFill>
                      <a:srgbClr val="C00000"/>
                    </a:solidFill>
                    <a:cs typeface="+mn-ea"/>
                    <a:sym typeface="+mn-lt"/>
                  </a:rPr>
                  <a:t>停车等待</a:t>
                </a:r>
                <a:r>
                  <a:rPr lang="zh-CN" altLang="en-US" sz="1400" dirty="0">
                    <a:solidFill>
                      <a:srgbClr val="122041"/>
                    </a:solidFill>
                    <a:cs typeface="+mn-ea"/>
                    <a:sym typeface="+mn-lt"/>
                  </a:rPr>
                  <a:t>或者</a:t>
                </a:r>
                <a:r>
                  <a:rPr lang="zh-CN" altLang="en-US" sz="1600" dirty="0">
                    <a:solidFill>
                      <a:srgbClr val="C00000"/>
                    </a:solidFill>
                    <a:cs typeface="+mn-ea"/>
                    <a:sym typeface="+mn-lt"/>
                  </a:rPr>
                  <a:t>行驶缓慢</a:t>
                </a:r>
                <a:r>
                  <a:rPr lang="zh-CN" altLang="en-US" sz="1400" dirty="0">
                    <a:solidFill>
                      <a:srgbClr val="122041"/>
                    </a:solidFill>
                    <a:cs typeface="+mn-ea"/>
                    <a:sym typeface="+mn-lt"/>
                  </a:rPr>
                  <a:t>的情况十分常见，交警疏导需要耗费大量人力，由于紧急车辆快速通过</a:t>
                </a:r>
                <a:r>
                  <a:rPr lang="en-US" sz="1400" dirty="0" err="1">
                    <a:solidFill>
                      <a:srgbClr val="122041"/>
                    </a:solidFill>
                    <a:cs typeface="+mn-ea"/>
                    <a:sym typeface="+mn-lt"/>
                  </a:rPr>
                  <a:t>而造成</a:t>
                </a:r>
                <a:r>
                  <a:rPr lang="en-US" sz="1600" dirty="0" err="1">
                    <a:solidFill>
                      <a:srgbClr val="C00000"/>
                    </a:solidFill>
                    <a:cs typeface="+mn-ea"/>
                    <a:sym typeface="+mn-lt"/>
                  </a:rPr>
                  <a:t>交通事故</a:t>
                </a:r>
                <a:r>
                  <a:rPr lang="en-US" sz="1400" dirty="0" err="1">
                    <a:solidFill>
                      <a:srgbClr val="122041"/>
                    </a:solidFill>
                    <a:cs typeface="+mn-ea"/>
                    <a:sym typeface="+mn-lt"/>
                  </a:rPr>
                  <a:t>的案例</a:t>
                </a:r>
                <a:r>
                  <a:rPr lang="zh-CN" altLang="en-US" sz="1400" dirty="0">
                    <a:solidFill>
                      <a:srgbClr val="122041"/>
                    </a:solidFill>
                    <a:cs typeface="+mn-ea"/>
                    <a:sym typeface="+mn-lt"/>
                  </a:rPr>
                  <a:t>也</a:t>
                </a:r>
                <a:r>
                  <a:rPr lang="en-US" sz="1400" dirty="0" err="1">
                    <a:solidFill>
                      <a:srgbClr val="122041"/>
                    </a:solidFill>
                    <a:cs typeface="+mn-ea"/>
                    <a:sym typeface="+mn-lt"/>
                  </a:rPr>
                  <a:t>并不少见。为</a:t>
                </a:r>
                <a:r>
                  <a:rPr lang="zh-CN" altLang="en-US" sz="1400" dirty="0">
                    <a:solidFill>
                      <a:srgbClr val="122041"/>
                    </a:solidFill>
                    <a:cs typeface="+mn-ea"/>
                    <a:sym typeface="+mn-lt"/>
                  </a:rPr>
                  <a:t>了帮助紧急车辆更快通过灯控路口，同时</a:t>
                </a:r>
                <a:r>
                  <a:rPr lang="en-US" sz="1400" dirty="0">
                    <a:solidFill>
                      <a:srgbClr val="122041"/>
                    </a:solidFill>
                    <a:cs typeface="+mn-ea"/>
                    <a:sym typeface="+mn-lt"/>
                  </a:rPr>
                  <a:t>规避紧急车辆通过红灯路口造成事故的风险，我们团队提出利用视觉算法YOLOv8，捕捉即将通过红灯路口的紧急车辆，并通过云端下发命令，调整交通信号，保证紧急车辆顺利通行。</a:t>
                </a:r>
              </a:p>
            </p:txBody>
          </p:sp>
        </p:grpSp>
      </p:grpSp>
      <p:grpSp>
        <p:nvGrpSpPr>
          <p:cNvPr id="34" name="组合 33"/>
          <p:cNvGrpSpPr/>
          <p:nvPr/>
        </p:nvGrpSpPr>
        <p:grpSpPr>
          <a:xfrm>
            <a:off x="6104337" y="2194560"/>
            <a:ext cx="5090713" cy="4044194"/>
            <a:chOff x="3477334" y="2292347"/>
            <a:chExt cx="3876265" cy="2960370"/>
          </a:xfrm>
        </p:grpSpPr>
        <p:sp>
          <p:nvSpPr>
            <p:cNvPr id="13" name="Rounded Rectangle 15"/>
            <p:cNvSpPr/>
            <p:nvPr/>
          </p:nvSpPr>
          <p:spPr>
            <a:xfrm>
              <a:off x="4006485" y="2292347"/>
              <a:ext cx="3157286" cy="2960370"/>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sp>
          <p:nvSpPr>
            <p:cNvPr id="14" name="TextBox 16"/>
            <p:cNvSpPr txBox="1"/>
            <p:nvPr/>
          </p:nvSpPr>
          <p:spPr>
            <a:xfrm>
              <a:off x="3477334" y="2618455"/>
              <a:ext cx="3876265" cy="505417"/>
            </a:xfrm>
            <a:prstGeom prst="rect">
              <a:avLst/>
            </a:prstGeom>
            <a:noFill/>
          </p:spPr>
          <p:txBody>
            <a:bodyPr wrap="square" rtlCol="0">
              <a:noAutofit/>
            </a:bodyPr>
            <a:lstStyle/>
            <a:p>
              <a:pPr algn="ctr"/>
              <a:r>
                <a:rPr lang="en-US" sz="1600" b="1" dirty="0">
                  <a:solidFill>
                    <a:srgbClr val="4BD7FF"/>
                  </a:solidFill>
                  <a:cs typeface="+mn-ea"/>
                  <a:sym typeface="+mn-lt"/>
                </a:rPr>
                <a:t>	</a:t>
              </a:r>
              <a:r>
                <a:rPr lang="en-US" sz="2400" b="1" dirty="0">
                  <a:solidFill>
                    <a:srgbClr val="4BD7FF"/>
                  </a:solidFill>
                  <a:cs typeface="+mn-ea"/>
                  <a:sym typeface="+mn-lt"/>
                </a:rPr>
                <a:t>紧急车辆的联动让行</a:t>
              </a:r>
              <a:endParaRPr lang="en-US" sz="1600" b="1" dirty="0">
                <a:solidFill>
                  <a:srgbClr val="4BD7FF"/>
                </a:solidFill>
                <a:cs typeface="+mn-ea"/>
                <a:sym typeface="+mn-lt"/>
              </a:endParaRPr>
            </a:p>
            <a:p>
              <a:pPr algn="ctr"/>
              <a:endParaRPr lang="en-US" sz="900" dirty="0">
                <a:solidFill>
                  <a:srgbClr val="4BD7FF"/>
                </a:solidFill>
                <a:cs typeface="+mn-ea"/>
                <a:sym typeface="+mn-lt"/>
              </a:endParaRPr>
            </a:p>
          </p:txBody>
        </p:sp>
        <p:sp>
          <p:nvSpPr>
            <p:cNvPr id="15" name="TextBox 17"/>
            <p:cNvSpPr txBox="1"/>
            <p:nvPr/>
          </p:nvSpPr>
          <p:spPr>
            <a:xfrm>
              <a:off x="4611492" y="3123701"/>
              <a:ext cx="2320290" cy="245343"/>
            </a:xfrm>
            <a:prstGeom prst="rect">
              <a:avLst/>
            </a:prstGeom>
            <a:noFill/>
          </p:spPr>
          <p:txBody>
            <a:bodyPr wrap="square" rtlCol="0">
              <a:spAutoFit/>
            </a:bodyPr>
            <a:lstStyle/>
            <a:p>
              <a:pPr algn="ctr"/>
              <a:r>
                <a:rPr lang="en-US" altLang="zh-CN" sz="1400" dirty="0">
                  <a:gradFill>
                    <a:gsLst>
                      <a:gs pos="0">
                        <a:srgbClr val="62FFFF"/>
                      </a:gs>
                      <a:gs pos="100000">
                        <a:srgbClr val="0D69FF"/>
                      </a:gs>
                    </a:gsLst>
                    <a:lin ang="2700000" scaled="1"/>
                  </a:gradFill>
                  <a:cs typeface="+mn-ea"/>
                  <a:sym typeface="+mn-lt"/>
                </a:rPr>
                <a:t>the Linkage of Giving away</a:t>
              </a:r>
            </a:p>
          </p:txBody>
        </p:sp>
        <p:sp>
          <p:nvSpPr>
            <p:cNvPr id="17" name="TextBox 19"/>
            <p:cNvSpPr txBox="1"/>
            <p:nvPr/>
          </p:nvSpPr>
          <p:spPr>
            <a:xfrm>
              <a:off x="4205926" y="3533469"/>
              <a:ext cx="2833388" cy="1605465"/>
            </a:xfrm>
            <a:prstGeom prst="rect">
              <a:avLst/>
            </a:prstGeom>
            <a:solidFill>
              <a:srgbClr val="4BD7FF"/>
            </a:solidFill>
            <a:ln>
              <a:noFill/>
            </a:ln>
          </p:spPr>
          <p:txBody>
            <a:bodyPr wrap="square" rtlCol="0">
              <a:noAutofit/>
            </a:bodyPr>
            <a:lstStyle/>
            <a:p>
              <a:pPr indent="360000">
                <a:lnSpc>
                  <a:spcPct val="114000"/>
                </a:lnSpc>
              </a:pPr>
              <a:r>
                <a:rPr lang="en-US" sz="1400" dirty="0" err="1">
                  <a:solidFill>
                    <a:srgbClr val="122041"/>
                  </a:solidFill>
                  <a:cs typeface="+mn-ea"/>
                  <a:sym typeface="+mn-lt"/>
                </a:rPr>
                <a:t>在较为拥挤的路段，车辆的缓慢行驶会使得</a:t>
              </a:r>
              <a:r>
                <a:rPr lang="en-US" sz="1600" dirty="0" err="1">
                  <a:solidFill>
                    <a:srgbClr val="C00000"/>
                  </a:solidFill>
                  <a:cs typeface="+mn-ea"/>
                  <a:sym typeface="+mn-lt"/>
                </a:rPr>
                <a:t>紧急车辆难以快速通行</a:t>
              </a:r>
              <a:r>
                <a:rPr lang="en-US" sz="1400" dirty="0" err="1">
                  <a:solidFill>
                    <a:srgbClr val="122041"/>
                  </a:solidFill>
                  <a:cs typeface="+mn-ea"/>
                  <a:sym typeface="+mn-lt"/>
                </a:rPr>
                <a:t>，容易造成紧急事件无法及时处理。为避免上述情况的发生，我们团队提出</a:t>
              </a:r>
              <a:r>
                <a:rPr lang="zh-CN" altLang="en-US" sz="1400" dirty="0">
                  <a:solidFill>
                    <a:srgbClr val="122041"/>
                  </a:solidFill>
                  <a:cs typeface="+mn-ea"/>
                  <a:sym typeface="+mn-lt"/>
                </a:rPr>
                <a:t>打通自动驾驶平台与智慧道路平台，实现“车路协同”级别智慧交通，</a:t>
              </a:r>
              <a:r>
                <a:rPr lang="en-US" sz="1400" dirty="0" err="1">
                  <a:solidFill>
                    <a:srgbClr val="122041"/>
                  </a:solidFill>
                  <a:cs typeface="+mn-ea"/>
                  <a:sym typeface="+mn-lt"/>
                </a:rPr>
                <a:t>利用云端命令控制，对自动驾驶的车辆进行正确、安全的自动操控，使其避让紧急车辆，保证紧急车辆流畅通行</a:t>
              </a:r>
              <a:r>
                <a:rPr lang="en-US" sz="1400" dirty="0">
                  <a:solidFill>
                    <a:srgbClr val="122041"/>
                  </a:solidFill>
                  <a:cs typeface="+mn-ea"/>
                  <a:sym typeface="+mn-lt"/>
                </a:rPr>
                <a:t>。</a:t>
              </a:r>
            </a:p>
          </p:txBody>
        </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产品介绍</a:t>
              </a:r>
            </a:p>
          </p:txBody>
        </p:sp>
      </p:grpSp>
      <p:grpSp>
        <p:nvGrpSpPr>
          <p:cNvPr id="19" name="组合 18"/>
          <p:cNvGrpSpPr/>
          <p:nvPr/>
        </p:nvGrpSpPr>
        <p:grpSpPr>
          <a:xfrm>
            <a:off x="1369060" y="851535"/>
            <a:ext cx="8671560" cy="1154430"/>
            <a:chOff x="2156" y="1341"/>
            <a:chExt cx="13656" cy="1818"/>
          </a:xfrm>
        </p:grpSpPr>
        <p:sp>
          <p:nvSpPr>
            <p:cNvPr id="35" name="矩形 34"/>
            <p:cNvSpPr/>
            <p:nvPr/>
          </p:nvSpPr>
          <p:spPr>
            <a:xfrm>
              <a:off x="3676" y="1368"/>
              <a:ext cx="12136" cy="1791"/>
            </a:xfrm>
            <a:prstGeom prst="rect">
              <a:avLst/>
            </a:prstGeom>
          </p:spPr>
          <p:txBody>
            <a:bodyPr wrap="square">
              <a:spAutoFit/>
            </a:bodyPr>
            <a:lstStyle/>
            <a:p>
              <a:pPr indent="360000">
                <a:lnSpc>
                  <a:spcPct val="130000"/>
                </a:lnSpc>
              </a:pPr>
              <a:r>
                <a:rPr lang="zh-CN" altLang="en-US" dirty="0">
                  <a:solidFill>
                    <a:srgbClr val="4BD7FF"/>
                  </a:solidFill>
                  <a:cs typeface="+mn-ea"/>
                  <a:sym typeface="+mn-lt"/>
                </a:rPr>
                <a:t>本产品主要设定两个场景即两个任务，包括紧急车辆的红绿灯自动控制和联动让行方案。为初步验证上述方案的可行性，我们团队利用</a:t>
              </a:r>
              <a:r>
                <a:rPr lang="zh-CN" altLang="en-US" dirty="0">
                  <a:solidFill>
                    <a:srgbClr val="FFC000"/>
                  </a:solidFill>
                  <a:cs typeface="+mn-ea"/>
                  <a:sym typeface="+mn-lt"/>
                </a:rPr>
                <a:t>喷绘道路地图、智能小车、红绿灯板</a:t>
              </a:r>
              <a:r>
                <a:rPr lang="zh-CN" altLang="en-US" dirty="0">
                  <a:solidFill>
                    <a:srgbClr val="4BD7FF"/>
                  </a:solidFill>
                  <a:cs typeface="+mn-ea"/>
                  <a:sym typeface="+mn-lt"/>
                </a:rPr>
                <a:t>等工具模拟真实场景。</a:t>
              </a:r>
            </a:p>
          </p:txBody>
        </p:sp>
        <p:sp>
          <p:nvSpPr>
            <p:cNvPr id="18" name="Rectangle 22"/>
            <p:cNvSpPr/>
            <p:nvPr>
              <p:custDataLst>
                <p:tags r:id="rId2"/>
              </p:custDataLst>
            </p:nvPr>
          </p:nvSpPr>
          <p:spPr>
            <a:xfrm>
              <a:off x="2156" y="1341"/>
              <a:ext cx="1381" cy="899"/>
            </a:xfrm>
            <a:prstGeom prst="rect">
              <a:avLst/>
            </a:prstGeom>
          </p:spPr>
          <p:txBody>
            <a:bodyPr wrap="square">
              <a:spAutoFit/>
            </a:bodyPr>
            <a:lstStyle/>
            <a:p>
              <a:pPr>
                <a:lnSpc>
                  <a:spcPct val="130000"/>
                </a:lnSpc>
              </a:pPr>
              <a:r>
                <a:rPr lang="zh-CN" altLang="en-US" sz="2400" b="1" dirty="0">
                  <a:solidFill>
                    <a:srgbClr val="4BD7FF"/>
                  </a:solidFill>
                  <a:cs typeface="+mn-ea"/>
                  <a:sym typeface="+mn-lt"/>
                </a:rPr>
                <a:t>任务：</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linds(horizontal)">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33"/>
          <p:cNvCxnSpPr/>
          <p:nvPr/>
        </p:nvCxnSpPr>
        <p:spPr>
          <a:xfrm>
            <a:off x="1635989" y="1642897"/>
            <a:ext cx="9074027" cy="0"/>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4" name="Straight Connector 34"/>
          <p:cNvCxnSpPr>
            <a:cxnSpLocks/>
          </p:cNvCxnSpPr>
          <p:nvPr/>
        </p:nvCxnSpPr>
        <p:spPr>
          <a:xfrm>
            <a:off x="1605506" y="1651154"/>
            <a:ext cx="0" cy="1401429"/>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5" name="Straight Connector 35"/>
          <p:cNvCxnSpPr>
            <a:cxnSpLocks/>
          </p:cNvCxnSpPr>
          <p:nvPr/>
        </p:nvCxnSpPr>
        <p:spPr>
          <a:xfrm>
            <a:off x="10659848" y="1642899"/>
            <a:ext cx="0" cy="1409684"/>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sp>
        <p:nvSpPr>
          <p:cNvPr id="7" name="Oval 119"/>
          <p:cNvSpPr/>
          <p:nvPr/>
        </p:nvSpPr>
        <p:spPr>
          <a:xfrm>
            <a:off x="1540030" y="1588994"/>
            <a:ext cx="107811" cy="107811"/>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sp>
        <p:nvSpPr>
          <p:cNvPr id="8" name="Oval 120"/>
          <p:cNvSpPr/>
          <p:nvPr/>
        </p:nvSpPr>
        <p:spPr>
          <a:xfrm>
            <a:off x="10602262" y="1588994"/>
            <a:ext cx="107811" cy="107811"/>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grpSp>
        <p:nvGrpSpPr>
          <p:cNvPr id="11" name="组合 10"/>
          <p:cNvGrpSpPr/>
          <p:nvPr/>
        </p:nvGrpSpPr>
        <p:grpSpPr>
          <a:xfrm>
            <a:off x="354330" y="3234055"/>
            <a:ext cx="2628265" cy="3041015"/>
            <a:chOff x="558" y="5093"/>
            <a:chExt cx="4139" cy="4789"/>
          </a:xfrm>
        </p:grpSpPr>
        <p:sp>
          <p:nvSpPr>
            <p:cNvPr id="25" name="文本框 24"/>
            <p:cNvSpPr txBox="1"/>
            <p:nvPr/>
          </p:nvSpPr>
          <p:spPr>
            <a:xfrm>
              <a:off x="793" y="6065"/>
              <a:ext cx="3706" cy="3817"/>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err="1">
                  <a:solidFill>
                    <a:srgbClr val="4BD7FF"/>
                  </a:solidFill>
                  <a:cs typeface="+mn-ea"/>
                  <a:sym typeface="+mn-lt"/>
                </a:rPr>
                <a:t>利用一对灰度传感器，实时检测地面灰度值，利用程序处理灰度值后</a:t>
              </a:r>
              <a:r>
                <a:rPr lang="zh-CN" altLang="en-US" sz="1400" dirty="0">
                  <a:solidFill>
                    <a:srgbClr val="4BD7FF"/>
                  </a:solidFill>
                  <a:cs typeface="+mn-ea"/>
                  <a:sym typeface="+mn-lt"/>
                </a:rPr>
                <a:t>通过电机调节，实现</a:t>
              </a:r>
              <a:r>
                <a:rPr sz="1400" dirty="0" err="1">
                  <a:solidFill>
                    <a:srgbClr val="4BD7FF"/>
                  </a:solidFill>
                  <a:cs typeface="+mn-ea"/>
                  <a:sym typeface="+mn-lt"/>
                </a:rPr>
                <a:t>对智能小车的</a:t>
              </a:r>
              <a:r>
                <a:rPr lang="zh-CN" altLang="en-US" sz="1600" dirty="0">
                  <a:solidFill>
                    <a:srgbClr val="FFC000"/>
                  </a:solidFill>
                  <a:cs typeface="+mn-ea"/>
                  <a:sym typeface="+mn-lt"/>
                </a:rPr>
                <a:t>姿态调控</a:t>
              </a:r>
              <a:r>
                <a:rPr sz="1400" dirty="0">
                  <a:solidFill>
                    <a:srgbClr val="4BD7FF"/>
                  </a:solidFill>
                  <a:cs typeface="+mn-ea"/>
                  <a:sym typeface="+mn-lt"/>
                </a:rPr>
                <a:t>，</a:t>
              </a:r>
              <a:r>
                <a:rPr sz="1400" dirty="0" err="1">
                  <a:solidFill>
                    <a:srgbClr val="4BD7FF"/>
                  </a:solidFill>
                  <a:cs typeface="+mn-ea"/>
                  <a:sym typeface="+mn-lt"/>
                </a:rPr>
                <a:t>实现小车自主循迹功能。在循迹过程中，调用</a:t>
              </a:r>
              <a:r>
                <a:rPr sz="1600" dirty="0" err="1">
                  <a:solidFill>
                    <a:srgbClr val="FFC000"/>
                  </a:solidFill>
                  <a:cs typeface="+mn-ea"/>
                  <a:sym typeface="+mn-lt"/>
                </a:rPr>
                <a:t>自动避障</a:t>
              </a:r>
              <a:r>
                <a:rPr sz="1400" dirty="0" err="1">
                  <a:solidFill>
                    <a:srgbClr val="4BD7FF"/>
                  </a:solidFill>
                  <a:cs typeface="+mn-ea"/>
                  <a:sym typeface="+mn-lt"/>
                </a:rPr>
                <a:t>模块对车辆前方障碍物进行实时检测，避免发生碰撞</a:t>
              </a:r>
              <a:r>
                <a:rPr sz="1400" dirty="0">
                  <a:solidFill>
                    <a:srgbClr val="4BD7FF"/>
                  </a:solidFill>
                  <a:cs typeface="+mn-ea"/>
                  <a:sym typeface="+mn-lt"/>
                </a:rPr>
                <a:t>。</a:t>
              </a:r>
            </a:p>
          </p:txBody>
        </p:sp>
        <p:sp>
          <p:nvSpPr>
            <p:cNvPr id="30" name="矩形 29"/>
            <p:cNvSpPr/>
            <p:nvPr/>
          </p:nvSpPr>
          <p:spPr>
            <a:xfrm>
              <a:off x="558" y="5093"/>
              <a:ext cx="4139"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自动循迹功能</a:t>
              </a:r>
            </a:p>
          </p:txBody>
        </p:sp>
      </p:grpSp>
      <p:grpSp>
        <p:nvGrpSpPr>
          <p:cNvPr id="46" name="组合 45"/>
          <p:cNvGrpSpPr/>
          <p:nvPr/>
        </p:nvGrpSpPr>
        <p:grpSpPr>
          <a:xfrm>
            <a:off x="382276" y="202078"/>
            <a:ext cx="4291324" cy="368300"/>
            <a:chOff x="382276" y="202078"/>
            <a:chExt cx="4291324" cy="368300"/>
          </a:xfrm>
        </p:grpSpPr>
        <p:grpSp>
          <p:nvGrpSpPr>
            <p:cNvPr id="47" name="组合 46"/>
            <p:cNvGrpSpPr/>
            <p:nvPr/>
          </p:nvGrpSpPr>
          <p:grpSpPr>
            <a:xfrm>
              <a:off x="382276" y="269854"/>
              <a:ext cx="604607" cy="274860"/>
              <a:chOff x="775976" y="295254"/>
              <a:chExt cx="604607" cy="274860"/>
            </a:xfrm>
          </p:grpSpPr>
          <p:grpSp>
            <p:nvGrpSpPr>
              <p:cNvPr id="49" name="组合 48"/>
              <p:cNvGrpSpPr/>
              <p:nvPr/>
            </p:nvGrpSpPr>
            <p:grpSpPr>
              <a:xfrm rot="2788198">
                <a:off x="784307" y="286923"/>
                <a:ext cx="266582" cy="283243"/>
                <a:chOff x="4389120" y="2293620"/>
                <a:chExt cx="609600" cy="647700"/>
              </a:xfrm>
            </p:grpSpPr>
            <p:cxnSp>
              <p:nvCxnSpPr>
                <p:cNvPr id="56" name="直接连接符 5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2788198">
                <a:off x="938001" y="286923"/>
                <a:ext cx="266582" cy="283243"/>
                <a:chOff x="4389120" y="2293620"/>
                <a:chExt cx="609600" cy="647700"/>
              </a:xfrm>
            </p:grpSpPr>
            <p:cxnSp>
              <p:nvCxnSpPr>
                <p:cNvPr id="54" name="直接连接符 5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2788198">
                <a:off x="1105671" y="295201"/>
                <a:ext cx="266582" cy="283243"/>
                <a:chOff x="4389120" y="2293620"/>
                <a:chExt cx="609600" cy="647700"/>
              </a:xfrm>
            </p:grpSpPr>
            <p:cxnSp>
              <p:nvCxnSpPr>
                <p:cNvPr id="52" name="直接连接符 5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智能小车部分</a:t>
              </a:r>
            </a:p>
          </p:txBody>
        </p:sp>
      </p:grpSp>
      <p:pic>
        <p:nvPicPr>
          <p:cNvPr id="2" name="图片 1"/>
          <p:cNvPicPr>
            <a:picLocks noChangeAspect="1"/>
          </p:cNvPicPr>
          <p:nvPr/>
        </p:nvPicPr>
        <p:blipFill>
          <a:blip r:embed="rId9"/>
          <a:stretch>
            <a:fillRect/>
          </a:stretch>
        </p:blipFill>
        <p:spPr>
          <a:xfrm>
            <a:off x="4368165" y="680085"/>
            <a:ext cx="3078480" cy="1925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9" name="Straight Connector 35"/>
          <p:cNvCxnSpPr>
            <a:cxnSpLocks/>
          </p:cNvCxnSpPr>
          <p:nvPr/>
        </p:nvCxnSpPr>
        <p:spPr>
          <a:xfrm>
            <a:off x="4208883" y="1651154"/>
            <a:ext cx="0" cy="1401429"/>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10" name="Straight Connector 35"/>
          <p:cNvCxnSpPr>
            <a:cxnSpLocks/>
          </p:cNvCxnSpPr>
          <p:nvPr/>
        </p:nvCxnSpPr>
        <p:spPr>
          <a:xfrm>
            <a:off x="7606133" y="1642899"/>
            <a:ext cx="0" cy="1409684"/>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grpSp>
        <p:nvGrpSpPr>
          <p:cNvPr id="12" name="组合 11"/>
          <p:cNvGrpSpPr/>
          <p:nvPr/>
        </p:nvGrpSpPr>
        <p:grpSpPr>
          <a:xfrm>
            <a:off x="3105785" y="3234055"/>
            <a:ext cx="2636520" cy="1922145"/>
            <a:chOff x="558" y="5198"/>
            <a:chExt cx="4152" cy="3027"/>
          </a:xfrm>
        </p:grpSpPr>
        <p:sp>
          <p:nvSpPr>
            <p:cNvPr id="13" name="文本框 12"/>
            <p:cNvSpPr txBox="1"/>
            <p:nvPr>
              <p:custDataLst>
                <p:tags r:id="rId5"/>
              </p:custDataLst>
            </p:nvPr>
          </p:nvSpPr>
          <p:spPr>
            <a:xfrm>
              <a:off x="793" y="6065"/>
              <a:ext cx="3706" cy="2160"/>
            </a:xfrm>
            <a:prstGeom prst="rect">
              <a:avLst/>
            </a:prstGeom>
            <a:noFill/>
            <a:ln>
              <a:solidFill>
                <a:schemeClr val="bg1"/>
              </a:solidFill>
            </a:ln>
          </p:spPr>
          <p:txBody>
            <a:bodyPr wrap="square" rtlCol="0">
              <a:spAutoFit/>
              <a:scene3d>
                <a:camera prst="orthographicFront"/>
                <a:lightRig rig="threePt" dir="t"/>
              </a:scene3d>
              <a:sp3d contourW="12700"/>
            </a:bodyPr>
            <a:lstStyle/>
            <a:p>
              <a:pPr algn="ctr">
                <a:lnSpc>
                  <a:spcPct val="114000"/>
                </a:lnSpc>
              </a:pPr>
              <a:r>
                <a:rPr sz="1400" dirty="0" err="1">
                  <a:solidFill>
                    <a:srgbClr val="4BD7FF"/>
                  </a:solidFill>
                  <a:cs typeface="+mn-ea"/>
                  <a:sym typeface="+mn-lt"/>
                </a:rPr>
                <a:t>利用一个超声波发射器和一个超声波接收器，对距离进行实时检测，从而实现</a:t>
              </a:r>
              <a:r>
                <a:rPr lang="zh-CN" altLang="en-US" sz="1600" dirty="0">
                  <a:solidFill>
                    <a:srgbClr val="FFC000"/>
                  </a:solidFill>
                  <a:cs typeface="+mn-ea"/>
                  <a:sym typeface="+mn-lt"/>
                </a:rPr>
                <a:t>实时识别</a:t>
              </a:r>
              <a:r>
                <a:rPr sz="1600" dirty="0" err="1">
                  <a:solidFill>
                    <a:srgbClr val="FFC000"/>
                  </a:solidFill>
                  <a:cs typeface="+mn-ea"/>
                  <a:sym typeface="+mn-lt"/>
                </a:rPr>
                <a:t>障碍物</a:t>
              </a:r>
              <a:r>
                <a:rPr sz="1400" dirty="0" err="1">
                  <a:solidFill>
                    <a:srgbClr val="4BD7FF"/>
                  </a:solidFill>
                  <a:cs typeface="+mn-ea"/>
                  <a:sym typeface="+mn-lt"/>
                </a:rPr>
                <a:t>，进而对小车的行驶进行调控</a:t>
              </a:r>
              <a:endParaRPr sz="1400" dirty="0">
                <a:solidFill>
                  <a:srgbClr val="4BD7FF"/>
                </a:solidFill>
                <a:cs typeface="+mn-ea"/>
                <a:sym typeface="+mn-lt"/>
              </a:endParaRPr>
            </a:p>
          </p:txBody>
        </p:sp>
        <p:sp>
          <p:nvSpPr>
            <p:cNvPr id="14" name="矩形 13"/>
            <p:cNvSpPr/>
            <p:nvPr>
              <p:custDataLst>
                <p:tags r:id="rId6"/>
              </p:custDataLst>
            </p:nvPr>
          </p:nvSpPr>
          <p:spPr>
            <a:xfrm>
              <a:off x="558" y="5198"/>
              <a:ext cx="4152"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自动避障功能</a:t>
              </a:r>
            </a:p>
          </p:txBody>
        </p:sp>
      </p:grpSp>
      <p:grpSp>
        <p:nvGrpSpPr>
          <p:cNvPr id="15" name="组合 14"/>
          <p:cNvGrpSpPr/>
          <p:nvPr/>
        </p:nvGrpSpPr>
        <p:grpSpPr>
          <a:xfrm>
            <a:off x="6355080" y="3234055"/>
            <a:ext cx="2687320" cy="1674495"/>
            <a:chOff x="558" y="5198"/>
            <a:chExt cx="4232" cy="2637"/>
          </a:xfrm>
        </p:grpSpPr>
        <p:sp>
          <p:nvSpPr>
            <p:cNvPr id="16" name="文本框 15"/>
            <p:cNvSpPr txBox="1"/>
            <p:nvPr>
              <p:custDataLst>
                <p:tags r:id="rId3"/>
              </p:custDataLst>
            </p:nvPr>
          </p:nvSpPr>
          <p:spPr>
            <a:xfrm>
              <a:off x="793" y="6065"/>
              <a:ext cx="3706" cy="1770"/>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err="1">
                  <a:solidFill>
                    <a:srgbClr val="4BD7FF"/>
                  </a:solidFill>
                  <a:cs typeface="+mn-ea"/>
                  <a:sym typeface="+mn-lt"/>
                </a:rPr>
                <a:t>利用HiSpark_Wifi_IoT模块，将智能小车接入指定网络，实现小车</a:t>
              </a:r>
              <a:r>
                <a:rPr lang="zh-CN" altLang="en-US" sz="1600" dirty="0">
                  <a:solidFill>
                    <a:srgbClr val="FFC000"/>
                  </a:solidFill>
                  <a:cs typeface="+mn-ea"/>
                  <a:sym typeface="+mn-lt"/>
                </a:rPr>
                <a:t>向云端</a:t>
              </a:r>
              <a:r>
                <a:rPr sz="1600" dirty="0" err="1">
                  <a:solidFill>
                    <a:srgbClr val="FFC000"/>
                  </a:solidFill>
                  <a:cs typeface="+mn-ea"/>
                  <a:sym typeface="+mn-lt"/>
                </a:rPr>
                <a:t>接收、发送信息</a:t>
              </a:r>
              <a:r>
                <a:rPr sz="1400" dirty="0" err="1">
                  <a:solidFill>
                    <a:srgbClr val="4BD7FF"/>
                  </a:solidFill>
                  <a:cs typeface="+mn-ea"/>
                  <a:sym typeface="+mn-lt"/>
                </a:rPr>
                <a:t>的功能</a:t>
              </a:r>
              <a:r>
                <a:rPr sz="1400" dirty="0">
                  <a:solidFill>
                    <a:srgbClr val="4BD7FF"/>
                  </a:solidFill>
                  <a:cs typeface="+mn-ea"/>
                  <a:sym typeface="+mn-lt"/>
                </a:rPr>
                <a:t>。</a:t>
              </a:r>
            </a:p>
          </p:txBody>
        </p:sp>
        <p:sp>
          <p:nvSpPr>
            <p:cNvPr id="17" name="矩形 16"/>
            <p:cNvSpPr/>
            <p:nvPr>
              <p:custDataLst>
                <p:tags r:id="rId4"/>
              </p:custDataLst>
            </p:nvPr>
          </p:nvSpPr>
          <p:spPr>
            <a:xfrm>
              <a:off x="558" y="5198"/>
              <a:ext cx="4232"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5G通信功能</a:t>
              </a:r>
            </a:p>
          </p:txBody>
        </p:sp>
      </p:grpSp>
      <p:grpSp>
        <p:nvGrpSpPr>
          <p:cNvPr id="18" name="组合 17"/>
          <p:cNvGrpSpPr/>
          <p:nvPr/>
        </p:nvGrpSpPr>
        <p:grpSpPr>
          <a:xfrm>
            <a:off x="9326245" y="3216910"/>
            <a:ext cx="2602865" cy="2956560"/>
            <a:chOff x="558" y="5171"/>
            <a:chExt cx="4099" cy="4656"/>
          </a:xfrm>
        </p:grpSpPr>
        <p:sp>
          <p:nvSpPr>
            <p:cNvPr id="19" name="文本框 18"/>
            <p:cNvSpPr txBox="1"/>
            <p:nvPr>
              <p:custDataLst>
                <p:tags r:id="rId1"/>
              </p:custDataLst>
            </p:nvPr>
          </p:nvSpPr>
          <p:spPr>
            <a:xfrm>
              <a:off x="793" y="6065"/>
              <a:ext cx="3706" cy="3762"/>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a:solidFill>
                    <a:srgbClr val="4BD7FF"/>
                  </a:solidFill>
                  <a:cs typeface="+mn-ea"/>
                  <a:sym typeface="+mn-lt"/>
                </a:rPr>
                <a:t>利用</a:t>
              </a:r>
              <a:r>
                <a:rPr sz="1600" dirty="0">
                  <a:solidFill>
                    <a:srgbClr val="FFC000"/>
                  </a:solidFill>
                  <a:cs typeface="+mn-ea"/>
                  <a:sym typeface="+mn-lt"/>
                </a:rPr>
                <a:t>5G通信功能</a:t>
              </a:r>
              <a:r>
                <a:rPr sz="1400" dirty="0">
                  <a:solidFill>
                    <a:srgbClr val="4BD7FF"/>
                  </a:solidFill>
                  <a:cs typeface="+mn-ea"/>
                  <a:sym typeface="+mn-lt"/>
                </a:rPr>
                <a:t>，将智能小车接入华为云，并采用</a:t>
              </a:r>
              <a:r>
                <a:rPr sz="1600" dirty="0">
                  <a:solidFill>
                    <a:srgbClr val="FFC000"/>
                  </a:solidFill>
                  <a:cs typeface="+mn-ea"/>
                  <a:sym typeface="+mn-lt"/>
                </a:rPr>
                <a:t>MQTT协议实现信息传输</a:t>
              </a:r>
              <a:r>
                <a:rPr sz="1400" dirty="0">
                  <a:solidFill>
                    <a:srgbClr val="4BD7FF"/>
                  </a:solidFill>
                  <a:cs typeface="+mn-ea"/>
                  <a:sym typeface="+mn-lt"/>
                </a:rPr>
                <a:t>，从而实现从云端下发命令，实时检测、控制小车运动的功能。控制模式包括但不限于：自动循迹</a:t>
              </a:r>
              <a:r>
                <a:rPr lang="zh-CN" sz="1400" dirty="0">
                  <a:solidFill>
                    <a:srgbClr val="4BD7FF"/>
                  </a:solidFill>
                  <a:cs typeface="+mn-ea"/>
                  <a:sym typeface="+mn-lt"/>
                </a:rPr>
                <a:t>，自动避障，原地停止，左</a:t>
              </a:r>
              <a:r>
                <a:rPr lang="en-US" altLang="zh-CN" sz="1400" dirty="0">
                  <a:solidFill>
                    <a:srgbClr val="4BD7FF"/>
                  </a:solidFill>
                  <a:cs typeface="+mn-ea"/>
                  <a:sym typeface="+mn-lt"/>
                </a:rPr>
                <a:t>/</a:t>
              </a:r>
              <a:r>
                <a:rPr lang="zh-CN" sz="1400" dirty="0">
                  <a:solidFill>
                    <a:srgbClr val="4BD7FF"/>
                  </a:solidFill>
                  <a:cs typeface="+mn-ea"/>
                  <a:sym typeface="+mn-lt"/>
                </a:rPr>
                <a:t>右转，前进</a:t>
              </a:r>
              <a:r>
                <a:rPr lang="en-US" altLang="zh-CN" sz="1400" dirty="0">
                  <a:solidFill>
                    <a:srgbClr val="4BD7FF"/>
                  </a:solidFill>
                  <a:cs typeface="+mn-ea"/>
                  <a:sym typeface="+mn-lt"/>
                </a:rPr>
                <a:t>/</a:t>
              </a:r>
              <a:r>
                <a:rPr lang="zh-CN" altLang="en-US" sz="1400" dirty="0">
                  <a:solidFill>
                    <a:srgbClr val="4BD7FF"/>
                  </a:solidFill>
                  <a:cs typeface="+mn-ea"/>
                  <a:sym typeface="+mn-lt"/>
                </a:rPr>
                <a:t>后退</a:t>
              </a:r>
              <a:r>
                <a:rPr lang="zh-CN" sz="1400" dirty="0">
                  <a:solidFill>
                    <a:srgbClr val="4BD7FF"/>
                  </a:solidFill>
                  <a:cs typeface="+mn-ea"/>
                  <a:sym typeface="+mn-lt"/>
                </a:rPr>
                <a:t>指定时间</a:t>
              </a:r>
            </a:p>
          </p:txBody>
        </p:sp>
        <p:sp>
          <p:nvSpPr>
            <p:cNvPr id="20" name="矩形 19"/>
            <p:cNvSpPr/>
            <p:nvPr>
              <p:custDataLst>
                <p:tags r:id="rId2"/>
              </p:custDataLst>
            </p:nvPr>
          </p:nvSpPr>
          <p:spPr>
            <a:xfrm>
              <a:off x="558" y="5171"/>
              <a:ext cx="4099"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云端实时控制功能</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500"/>
                                        <p:tgtEl>
                                          <p:spTgt spid="11"/>
                                        </p:tgtEl>
                                      </p:cBhvr>
                                    </p:animEffect>
                                  </p:childTnLst>
                                </p:cTn>
                              </p:par>
                              <p:par>
                                <p:cTn id="23" presetID="5" presetClass="entr" presetSubtype="1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checkerboard(across)">
                                      <p:cBhvr>
                                        <p:cTn id="25" dur="500"/>
                                        <p:tgtEl>
                                          <p:spTgt spid="46"/>
                                        </p:tgtEl>
                                      </p:cBhvr>
                                    </p:animEffect>
                                  </p:childTnLst>
                                </p:cTn>
                              </p:par>
                              <p:par>
                                <p:cTn id="26" presetID="5" presetClass="entr" presetSubtype="1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checkerboard(across)">
                                      <p:cBhvr>
                                        <p:cTn id="28" dur="500"/>
                                        <p:tgtEl>
                                          <p:spTgt spid="2"/>
                                        </p:tgtEl>
                                      </p:cBhvr>
                                    </p:animEffect>
                                  </p:childTnLst>
                                </p:cTn>
                              </p:par>
                              <p:par>
                                <p:cTn id="29" presetID="5"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par>
                                <p:cTn id="32" presetID="5" presetClass="entr" presetSubtype="1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checkerboard(across)">
                                      <p:cBhvr>
                                        <p:cTn id="34" dur="500"/>
                                        <p:tgtEl>
                                          <p:spTgt spid="10"/>
                                        </p:tgtEl>
                                      </p:cBhvr>
                                    </p:animEffect>
                                  </p:childTnLst>
                                </p:cTn>
                              </p:par>
                              <p:par>
                                <p:cTn id="35" presetID="5" presetClass="entr" presetSubtype="1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500"/>
                                        <p:tgtEl>
                                          <p:spTgt spid="12"/>
                                        </p:tgtEl>
                                      </p:cBhvr>
                                    </p:animEffect>
                                  </p:childTnLst>
                                </p:cTn>
                              </p:par>
                              <p:par>
                                <p:cTn id="38" presetID="5" presetClass="entr" presetSubtype="1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checkerboard(across)">
                                      <p:cBhvr>
                                        <p:cTn id="40" dur="500"/>
                                        <p:tgtEl>
                                          <p:spTgt spid="15"/>
                                        </p:tgtEl>
                                      </p:cBhvr>
                                    </p:animEffect>
                                  </p:childTnLst>
                                </p:cTn>
                              </p:par>
                              <p:par>
                                <p:cTn id="41" presetID="5" presetClass="entr" presetSubtype="1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checkerboard(across)">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33"/>
          <p:cNvCxnSpPr/>
          <p:nvPr/>
        </p:nvCxnSpPr>
        <p:spPr>
          <a:xfrm>
            <a:off x="1635989" y="1642897"/>
            <a:ext cx="9074027" cy="0"/>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4" name="Straight Connector 34"/>
          <p:cNvCxnSpPr>
            <a:cxnSpLocks/>
          </p:cNvCxnSpPr>
          <p:nvPr/>
        </p:nvCxnSpPr>
        <p:spPr>
          <a:xfrm>
            <a:off x="1605506" y="1651154"/>
            <a:ext cx="0" cy="1518308"/>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cxnSp>
        <p:nvCxnSpPr>
          <p:cNvPr id="5" name="Straight Connector 35"/>
          <p:cNvCxnSpPr>
            <a:cxnSpLocks/>
          </p:cNvCxnSpPr>
          <p:nvPr/>
        </p:nvCxnSpPr>
        <p:spPr>
          <a:xfrm>
            <a:off x="10659848" y="1642899"/>
            <a:ext cx="0" cy="1416560"/>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sp>
        <p:nvSpPr>
          <p:cNvPr id="7" name="Oval 119"/>
          <p:cNvSpPr/>
          <p:nvPr/>
        </p:nvSpPr>
        <p:spPr>
          <a:xfrm>
            <a:off x="1540030" y="1588994"/>
            <a:ext cx="107811" cy="107811"/>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sp>
        <p:nvSpPr>
          <p:cNvPr id="8" name="Oval 120"/>
          <p:cNvSpPr/>
          <p:nvPr/>
        </p:nvSpPr>
        <p:spPr>
          <a:xfrm>
            <a:off x="10602262" y="1588994"/>
            <a:ext cx="107811" cy="107811"/>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grpSp>
        <p:nvGrpSpPr>
          <p:cNvPr id="11" name="组合 10"/>
          <p:cNvGrpSpPr/>
          <p:nvPr/>
        </p:nvGrpSpPr>
        <p:grpSpPr>
          <a:xfrm>
            <a:off x="354330" y="3300730"/>
            <a:ext cx="2713355" cy="1674495"/>
            <a:chOff x="558" y="5198"/>
            <a:chExt cx="4273" cy="2637"/>
          </a:xfrm>
        </p:grpSpPr>
        <p:sp>
          <p:nvSpPr>
            <p:cNvPr id="25" name="文本框 24"/>
            <p:cNvSpPr txBox="1"/>
            <p:nvPr/>
          </p:nvSpPr>
          <p:spPr>
            <a:xfrm>
              <a:off x="793" y="6065"/>
              <a:ext cx="3706" cy="1770"/>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a:solidFill>
                    <a:srgbClr val="4BD7FF"/>
                  </a:solidFill>
                  <a:cs typeface="+mn-ea"/>
                  <a:sym typeface="+mn-lt"/>
                </a:rPr>
                <a:t>利用HiSpark_Wifi_IoT模块，将交通信号灯接入指定网络，实现交通信号灯</a:t>
              </a:r>
              <a:r>
                <a:rPr sz="1600" dirty="0">
                  <a:solidFill>
                    <a:srgbClr val="FFC000"/>
                  </a:solidFill>
                  <a:cs typeface="+mn-ea"/>
                  <a:sym typeface="+mn-lt"/>
                </a:rPr>
                <a:t>接收、发送信息</a:t>
              </a:r>
              <a:r>
                <a:rPr sz="1400" dirty="0">
                  <a:solidFill>
                    <a:srgbClr val="4BD7FF"/>
                  </a:solidFill>
                  <a:cs typeface="+mn-ea"/>
                  <a:sym typeface="+mn-lt"/>
                </a:rPr>
                <a:t>的功能。</a:t>
              </a:r>
            </a:p>
          </p:txBody>
        </p:sp>
        <p:sp>
          <p:nvSpPr>
            <p:cNvPr id="30" name="矩形 29"/>
            <p:cNvSpPr/>
            <p:nvPr/>
          </p:nvSpPr>
          <p:spPr>
            <a:xfrm>
              <a:off x="558" y="5198"/>
              <a:ext cx="4273"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5G通信功能</a:t>
              </a:r>
            </a:p>
          </p:txBody>
        </p:sp>
      </p:grpSp>
      <p:grpSp>
        <p:nvGrpSpPr>
          <p:cNvPr id="46" name="组合 45"/>
          <p:cNvGrpSpPr/>
          <p:nvPr/>
        </p:nvGrpSpPr>
        <p:grpSpPr>
          <a:xfrm>
            <a:off x="382276" y="202078"/>
            <a:ext cx="4291324" cy="368300"/>
            <a:chOff x="382276" y="202078"/>
            <a:chExt cx="4291324" cy="368300"/>
          </a:xfrm>
        </p:grpSpPr>
        <p:grpSp>
          <p:nvGrpSpPr>
            <p:cNvPr id="47" name="组合 46"/>
            <p:cNvGrpSpPr/>
            <p:nvPr/>
          </p:nvGrpSpPr>
          <p:grpSpPr>
            <a:xfrm>
              <a:off x="382276" y="269854"/>
              <a:ext cx="604607" cy="274860"/>
              <a:chOff x="775976" y="295254"/>
              <a:chExt cx="604607" cy="274860"/>
            </a:xfrm>
          </p:grpSpPr>
          <p:grpSp>
            <p:nvGrpSpPr>
              <p:cNvPr id="49" name="组合 48"/>
              <p:cNvGrpSpPr/>
              <p:nvPr/>
            </p:nvGrpSpPr>
            <p:grpSpPr>
              <a:xfrm rot="2788198">
                <a:off x="784307" y="286923"/>
                <a:ext cx="266582" cy="283243"/>
                <a:chOff x="4389120" y="2293620"/>
                <a:chExt cx="609600" cy="647700"/>
              </a:xfrm>
            </p:grpSpPr>
            <p:cxnSp>
              <p:nvCxnSpPr>
                <p:cNvPr id="56" name="直接连接符 5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2788198">
                <a:off x="938001" y="286923"/>
                <a:ext cx="266582" cy="283243"/>
                <a:chOff x="4389120" y="2293620"/>
                <a:chExt cx="609600" cy="647700"/>
              </a:xfrm>
            </p:grpSpPr>
            <p:cxnSp>
              <p:nvCxnSpPr>
                <p:cNvPr id="54" name="直接连接符 5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2788198">
                <a:off x="1105671" y="295201"/>
                <a:ext cx="266582" cy="283243"/>
                <a:chOff x="4389120" y="2293620"/>
                <a:chExt cx="609600" cy="647700"/>
              </a:xfrm>
            </p:grpSpPr>
            <p:cxnSp>
              <p:nvCxnSpPr>
                <p:cNvPr id="52" name="直接连接符 5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交通信号灯部分</a:t>
              </a:r>
            </a:p>
          </p:txBody>
        </p:sp>
      </p:grpSp>
      <p:cxnSp>
        <p:nvCxnSpPr>
          <p:cNvPr id="9" name="Straight Connector 35"/>
          <p:cNvCxnSpPr>
            <a:cxnSpLocks/>
          </p:cNvCxnSpPr>
          <p:nvPr/>
        </p:nvCxnSpPr>
        <p:spPr>
          <a:xfrm>
            <a:off x="5974183" y="1696874"/>
            <a:ext cx="0" cy="1472588"/>
          </a:xfrm>
          <a:prstGeom prst="line">
            <a:avLst/>
          </a:prstGeom>
          <a:ln w="28575">
            <a:solidFill>
              <a:srgbClr val="FFC000"/>
            </a:solidFill>
            <a:prstDash val="dash"/>
          </a:ln>
          <a:effectLst/>
        </p:spPr>
        <p:style>
          <a:lnRef idx="1">
            <a:schemeClr val="dk1"/>
          </a:lnRef>
          <a:fillRef idx="0">
            <a:schemeClr val="dk1"/>
          </a:fillRef>
          <a:effectRef idx="0">
            <a:schemeClr val="dk1"/>
          </a:effectRef>
          <a:fontRef idx="minor">
            <a:schemeClr val="tx1"/>
          </a:fontRef>
        </p:style>
      </p:cxnSp>
      <p:grpSp>
        <p:nvGrpSpPr>
          <p:cNvPr id="12" name="组合 11"/>
          <p:cNvGrpSpPr/>
          <p:nvPr/>
        </p:nvGrpSpPr>
        <p:grpSpPr>
          <a:xfrm>
            <a:off x="4746625" y="3300730"/>
            <a:ext cx="2646045" cy="3185160"/>
            <a:chOff x="558" y="5198"/>
            <a:chExt cx="4167" cy="5016"/>
          </a:xfrm>
        </p:grpSpPr>
        <p:sp>
          <p:nvSpPr>
            <p:cNvPr id="13" name="文本框 12"/>
            <p:cNvSpPr txBox="1"/>
            <p:nvPr>
              <p:custDataLst>
                <p:tags r:id="rId3"/>
              </p:custDataLst>
            </p:nvPr>
          </p:nvSpPr>
          <p:spPr>
            <a:xfrm>
              <a:off x="793" y="6065"/>
              <a:ext cx="3706" cy="4149"/>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a:solidFill>
                    <a:srgbClr val="4BD7FF"/>
                  </a:solidFill>
                  <a:cs typeface="+mn-ea"/>
                  <a:sym typeface="+mn-lt"/>
                </a:rPr>
                <a:t>利用5G通信功能，将智能小车接入华为云，并采用</a:t>
              </a:r>
              <a:r>
                <a:rPr sz="1600" dirty="0">
                  <a:solidFill>
                    <a:srgbClr val="FFC000"/>
                  </a:solidFill>
                  <a:cs typeface="+mn-ea"/>
                  <a:sym typeface="+mn-lt"/>
                </a:rPr>
                <a:t>MQTT协议实现信息传输</a:t>
              </a:r>
              <a:r>
                <a:rPr sz="1400" dirty="0">
                  <a:solidFill>
                    <a:srgbClr val="4BD7FF"/>
                  </a:solidFill>
                  <a:cs typeface="+mn-ea"/>
                  <a:sym typeface="+mn-lt"/>
                </a:rPr>
                <a:t>，从而实现从云端下发命令，</a:t>
              </a:r>
              <a:r>
                <a:rPr sz="1600" dirty="0">
                  <a:solidFill>
                    <a:srgbClr val="FFC000"/>
                  </a:solidFill>
                  <a:cs typeface="+mn-ea"/>
                  <a:sym typeface="+mn-lt"/>
                </a:rPr>
                <a:t>实时检测、控制</a:t>
              </a:r>
              <a:r>
                <a:rPr sz="1400" dirty="0">
                  <a:solidFill>
                    <a:srgbClr val="4BD7FF"/>
                  </a:solidFill>
                  <a:cs typeface="+mn-ea"/>
                  <a:sym typeface="+mn-lt"/>
                </a:rPr>
                <a:t>红绿灯状态的功能。</a:t>
              </a:r>
            </a:p>
            <a:p>
              <a:pPr algn="l">
                <a:lnSpc>
                  <a:spcPct val="114000"/>
                </a:lnSpc>
              </a:pPr>
              <a:r>
                <a:rPr sz="1400" dirty="0">
                  <a:solidFill>
                    <a:srgbClr val="4BD7FF"/>
                  </a:solidFill>
                  <a:cs typeface="+mn-ea"/>
                  <a:sym typeface="+mn-lt"/>
                </a:rPr>
                <a:t>控制模式包括但不限于：</a:t>
              </a:r>
            </a:p>
            <a:p>
              <a:pPr marL="285750" indent="-285750" algn="l">
                <a:lnSpc>
                  <a:spcPct val="114000"/>
                </a:lnSpc>
                <a:buFont typeface="Wingdings" panose="05000000000000000000" pitchFamily="2" charset="2"/>
                <a:buChar char="Ø"/>
              </a:pPr>
              <a:r>
                <a:rPr sz="1400" dirty="0" err="1">
                  <a:solidFill>
                    <a:srgbClr val="4BD7FF"/>
                  </a:solidFill>
                  <a:cs typeface="+mn-ea"/>
                  <a:sym typeface="+mn-lt"/>
                </a:rPr>
                <a:t>绿灯亮，黄、红两灯灭</a:t>
              </a:r>
              <a:endParaRPr sz="1400" dirty="0">
                <a:solidFill>
                  <a:srgbClr val="4BD7FF"/>
                </a:solidFill>
                <a:cs typeface="+mn-ea"/>
                <a:sym typeface="+mn-lt"/>
              </a:endParaRPr>
            </a:p>
            <a:p>
              <a:pPr marL="285750" indent="-285750" algn="l">
                <a:lnSpc>
                  <a:spcPct val="114000"/>
                </a:lnSpc>
                <a:buFont typeface="Wingdings" panose="05000000000000000000" pitchFamily="2" charset="2"/>
                <a:buChar char="Ø"/>
              </a:pPr>
              <a:r>
                <a:rPr lang="en-US" sz="1400" dirty="0" err="1">
                  <a:solidFill>
                    <a:srgbClr val="4BD7FF"/>
                  </a:solidFill>
                  <a:cs typeface="+mn-ea"/>
                  <a:sym typeface="+mn-lt"/>
                </a:rPr>
                <a:t>黄灯亮，绿、红两灯灭</a:t>
              </a:r>
              <a:endParaRPr lang="en-US" sz="1400" dirty="0">
                <a:solidFill>
                  <a:srgbClr val="4BD7FF"/>
                </a:solidFill>
                <a:cs typeface="+mn-ea"/>
                <a:sym typeface="+mn-lt"/>
              </a:endParaRPr>
            </a:p>
            <a:p>
              <a:pPr marL="285750" indent="-285750" algn="l">
                <a:lnSpc>
                  <a:spcPct val="114000"/>
                </a:lnSpc>
                <a:buFont typeface="Wingdings" panose="05000000000000000000" pitchFamily="2" charset="2"/>
                <a:buChar char="Ø"/>
              </a:pPr>
              <a:r>
                <a:rPr sz="1400" dirty="0" err="1">
                  <a:solidFill>
                    <a:srgbClr val="4BD7FF"/>
                  </a:solidFill>
                  <a:cs typeface="+mn-ea"/>
                  <a:sym typeface="+mn-lt"/>
                </a:rPr>
                <a:t>红灯亮，绿、黄两灯灭</a:t>
              </a:r>
              <a:endParaRPr sz="1400" dirty="0">
                <a:solidFill>
                  <a:srgbClr val="4BD7FF"/>
                </a:solidFill>
                <a:cs typeface="+mn-ea"/>
                <a:sym typeface="+mn-lt"/>
              </a:endParaRPr>
            </a:p>
          </p:txBody>
        </p:sp>
        <p:sp>
          <p:nvSpPr>
            <p:cNvPr id="14" name="矩形 13"/>
            <p:cNvSpPr/>
            <p:nvPr>
              <p:custDataLst>
                <p:tags r:id="rId4"/>
              </p:custDataLst>
            </p:nvPr>
          </p:nvSpPr>
          <p:spPr>
            <a:xfrm>
              <a:off x="558" y="5198"/>
              <a:ext cx="4167"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云端实时控制功能</a:t>
              </a:r>
            </a:p>
          </p:txBody>
        </p:sp>
      </p:grpSp>
      <p:grpSp>
        <p:nvGrpSpPr>
          <p:cNvPr id="18" name="组合 17"/>
          <p:cNvGrpSpPr/>
          <p:nvPr/>
        </p:nvGrpSpPr>
        <p:grpSpPr>
          <a:xfrm>
            <a:off x="9326245" y="3234055"/>
            <a:ext cx="2628265" cy="1393190"/>
            <a:chOff x="558" y="5198"/>
            <a:chExt cx="4139" cy="2194"/>
          </a:xfrm>
        </p:grpSpPr>
        <p:sp>
          <p:nvSpPr>
            <p:cNvPr id="19" name="文本框 18"/>
            <p:cNvSpPr txBox="1"/>
            <p:nvPr>
              <p:custDataLst>
                <p:tags r:id="rId1"/>
              </p:custDataLst>
            </p:nvPr>
          </p:nvSpPr>
          <p:spPr>
            <a:xfrm>
              <a:off x="793" y="6065"/>
              <a:ext cx="3706" cy="1327"/>
            </a:xfrm>
            <a:prstGeom prst="rect">
              <a:avLst/>
            </a:prstGeom>
            <a:noFill/>
            <a:ln>
              <a:solidFill>
                <a:schemeClr val="bg1"/>
              </a:solidFill>
            </a:ln>
          </p:spPr>
          <p:txBody>
            <a:bodyPr wrap="square" rtlCol="0">
              <a:spAutoFit/>
              <a:scene3d>
                <a:camera prst="orthographicFront"/>
                <a:lightRig rig="threePt" dir="t"/>
              </a:scene3d>
              <a:sp3d contourW="12700"/>
            </a:bodyPr>
            <a:lstStyle/>
            <a:p>
              <a:pPr algn="l">
                <a:lnSpc>
                  <a:spcPct val="114000"/>
                </a:lnSpc>
              </a:pPr>
              <a:r>
                <a:rPr sz="1400" dirty="0">
                  <a:solidFill>
                    <a:srgbClr val="4BD7FF"/>
                  </a:solidFill>
                  <a:cs typeface="+mn-ea"/>
                  <a:sym typeface="+mn-lt"/>
                </a:rPr>
                <a:t>利用程序设定红、黄、绿三种灯的延续时长，实现三种灯</a:t>
              </a:r>
              <a:r>
                <a:rPr sz="1600" dirty="0">
                  <a:solidFill>
                    <a:srgbClr val="FFC000"/>
                  </a:solidFill>
                  <a:cs typeface="+mn-ea"/>
                  <a:sym typeface="+mn-lt"/>
                </a:rPr>
                <a:t>定时切换</a:t>
              </a:r>
              <a:r>
                <a:rPr sz="1400" dirty="0">
                  <a:solidFill>
                    <a:srgbClr val="4BD7FF"/>
                  </a:solidFill>
                  <a:cs typeface="+mn-ea"/>
                  <a:sym typeface="+mn-lt"/>
                </a:rPr>
                <a:t>的功能。</a:t>
              </a:r>
            </a:p>
          </p:txBody>
        </p:sp>
        <p:sp>
          <p:nvSpPr>
            <p:cNvPr id="20" name="矩形 19"/>
            <p:cNvSpPr/>
            <p:nvPr>
              <p:custDataLst>
                <p:tags r:id="rId2"/>
              </p:custDataLst>
            </p:nvPr>
          </p:nvSpPr>
          <p:spPr>
            <a:xfrm>
              <a:off x="558" y="5198"/>
              <a:ext cx="4139" cy="667"/>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计时切换功能</a:t>
              </a:r>
            </a:p>
          </p:txBody>
        </p:sp>
      </p:grpSp>
      <p:pic>
        <p:nvPicPr>
          <p:cNvPr id="6" name="图片 5"/>
          <p:cNvPicPr>
            <a:picLocks noChangeAspect="1"/>
          </p:cNvPicPr>
          <p:nvPr/>
        </p:nvPicPr>
        <p:blipFill rotWithShape="1">
          <a:blip r:embed="rId7"/>
          <a:srcRect b="9672"/>
          <a:stretch/>
        </p:blipFill>
        <p:spPr>
          <a:xfrm>
            <a:off x="5003800" y="647065"/>
            <a:ext cx="1940560" cy="23367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linds(horizontal)">
                                      <p:cBhvr>
                                        <p:cTn id="25" dur="500"/>
                                        <p:tgtEl>
                                          <p:spTgt spid="46"/>
                                        </p:tgtEl>
                                      </p:cBhvr>
                                    </p:animEffect>
                                  </p:childTnLst>
                                </p:cTn>
                              </p:par>
                              <p:par>
                                <p:cTn id="26" presetID="3"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par>
                                <p:cTn id="35" presetID="3" presetClass="entr" presetSubtype="1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25145" y="775970"/>
            <a:ext cx="4605020" cy="1291590"/>
            <a:chOff x="2192" y="1786"/>
            <a:chExt cx="7252" cy="2034"/>
          </a:xfrm>
        </p:grpSpPr>
        <p:sp>
          <p:nvSpPr>
            <p:cNvPr id="37" name="Rectangle 90"/>
            <p:cNvSpPr/>
            <p:nvPr/>
          </p:nvSpPr>
          <p:spPr>
            <a:xfrm>
              <a:off x="2228" y="1786"/>
              <a:ext cx="5215" cy="580"/>
            </a:xfrm>
            <a:prstGeom prst="rect">
              <a:avLst/>
            </a:prstGeom>
          </p:spPr>
          <p:txBody>
            <a:bodyPr wrap="square">
              <a:spAutoFit/>
            </a:bodyPr>
            <a:lstStyle/>
            <a:p>
              <a:r>
                <a:rPr b="1" dirty="0">
                  <a:solidFill>
                    <a:srgbClr val="4BD7FF"/>
                  </a:solidFill>
                  <a:cs typeface="+mn-ea"/>
                  <a:sym typeface="+mn-lt"/>
                </a:rPr>
                <a:t>紧急车辆的红绿灯自动控制</a:t>
              </a:r>
            </a:p>
          </p:txBody>
        </p:sp>
        <p:sp>
          <p:nvSpPr>
            <p:cNvPr id="40" name="Rectangle 94"/>
            <p:cNvSpPr/>
            <p:nvPr/>
          </p:nvSpPr>
          <p:spPr>
            <a:xfrm>
              <a:off x="2228" y="2368"/>
              <a:ext cx="7216" cy="1452"/>
            </a:xfrm>
            <a:prstGeom prst="rect">
              <a:avLst/>
            </a:prstGeom>
          </p:spPr>
          <p:txBody>
            <a:bodyPr wrap="square">
              <a:spAutoFit/>
            </a:bodyPr>
            <a:lstStyle/>
            <a:p>
              <a:pPr>
                <a:lnSpc>
                  <a:spcPct val="150000"/>
                </a:lnSpc>
              </a:pPr>
              <a:r>
                <a:rPr lang="zh-CN" altLang="en-US" sz="1200" dirty="0">
                  <a:solidFill>
                    <a:srgbClr val="4BD7FF"/>
                  </a:solidFill>
                  <a:cs typeface="+mn-ea"/>
                  <a:sym typeface="+mn-lt"/>
                </a:rPr>
                <a:t>本场景希望模拟交汇路口处，交通信号灯为红灯，造成大量车辆堵塞，紧急车辆无法正常通过，或车流量过高使得通过风险较大的情况。</a:t>
              </a:r>
            </a:p>
          </p:txBody>
        </p:sp>
        <p:sp>
          <p:nvSpPr>
            <p:cNvPr id="2" name="矩形 1"/>
            <p:cNvSpPr/>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12" name="组合 11"/>
          <p:cNvGrpSpPr/>
          <p:nvPr/>
        </p:nvGrpSpPr>
        <p:grpSpPr>
          <a:xfrm>
            <a:off x="382276" y="202078"/>
            <a:ext cx="4291324" cy="368300"/>
            <a:chOff x="382276" y="202078"/>
            <a:chExt cx="4291324" cy="368300"/>
          </a:xfrm>
        </p:grpSpPr>
        <p:grpSp>
          <p:nvGrpSpPr>
            <p:cNvPr id="13" name="组合 12"/>
            <p:cNvGrpSpPr/>
            <p:nvPr/>
          </p:nvGrpSpPr>
          <p:grpSpPr>
            <a:xfrm>
              <a:off x="382276" y="269854"/>
              <a:ext cx="604607" cy="274860"/>
              <a:chOff x="775976" y="295254"/>
              <a:chExt cx="604607" cy="274860"/>
            </a:xfrm>
          </p:grpSpPr>
          <p:grpSp>
            <p:nvGrpSpPr>
              <p:cNvPr id="15" name="组合 14"/>
              <p:cNvGrpSpPr/>
              <p:nvPr/>
            </p:nvGrpSpPr>
            <p:grpSpPr>
              <a:xfrm rot="2788198">
                <a:off x="784307"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rot="2788198">
                <a:off x="938001" y="286923"/>
                <a:ext cx="266582" cy="283243"/>
                <a:chOff x="4389120" y="2293620"/>
                <a:chExt cx="609600" cy="647700"/>
              </a:xfrm>
            </p:grpSpPr>
            <p:cxnSp>
              <p:nvCxnSpPr>
                <p:cNvPr id="20" name="直接连接符 1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rot="2788198">
                <a:off x="1105671" y="295201"/>
                <a:ext cx="266582" cy="283243"/>
                <a:chOff x="4389120" y="2293620"/>
                <a:chExt cx="609600" cy="647700"/>
              </a:xfrm>
            </p:grpSpPr>
            <p:cxnSp>
              <p:nvCxnSpPr>
                <p:cNvPr id="18" name="直接连接符 1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14" name="文本框 13"/>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总体设计</a:t>
              </a:r>
            </a:p>
          </p:txBody>
        </p:sp>
      </p:grpSp>
      <p:grpSp>
        <p:nvGrpSpPr>
          <p:cNvPr id="26" name="组合 25"/>
          <p:cNvGrpSpPr/>
          <p:nvPr/>
        </p:nvGrpSpPr>
        <p:grpSpPr>
          <a:xfrm>
            <a:off x="415925" y="2584450"/>
            <a:ext cx="6736715" cy="1612900"/>
            <a:chOff x="2264" y="3448"/>
            <a:chExt cx="10609" cy="1984"/>
          </a:xfrm>
        </p:grpSpPr>
        <p:sp>
          <p:nvSpPr>
            <p:cNvPr id="4" name="TextBox 39"/>
            <p:cNvSpPr txBox="1"/>
            <p:nvPr>
              <p:custDataLst>
                <p:tags r:id="rId10"/>
              </p:custDataLst>
            </p:nvPr>
          </p:nvSpPr>
          <p:spPr>
            <a:xfrm>
              <a:off x="2264" y="3448"/>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路口处安放海思</a:t>
              </a:r>
              <a:r>
                <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rPr>
                <a:t>IPC</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摄像头模块，模拟道路监控设备</a:t>
              </a:r>
            </a:p>
          </p:txBody>
        </p:sp>
        <p:sp>
          <p:nvSpPr>
            <p:cNvPr id="6" name="TextBox 39"/>
            <p:cNvSpPr txBox="1"/>
            <p:nvPr>
              <p:custDataLst>
                <p:tags r:id="rId11"/>
              </p:custDataLst>
            </p:nvPr>
          </p:nvSpPr>
          <p:spPr>
            <a:xfrm>
              <a:off x="2264" y="3944"/>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路口处安放两个红绿灯板及其控制模块，用于控制路口车辆</a:t>
              </a:r>
            </a:p>
          </p:txBody>
        </p:sp>
        <p:sp>
          <p:nvSpPr>
            <p:cNvPr id="7" name="TextBox 39"/>
            <p:cNvSpPr txBox="1"/>
            <p:nvPr>
              <p:custDataLst>
                <p:tags r:id="rId12"/>
              </p:custDataLst>
            </p:nvPr>
          </p:nvSpPr>
          <p:spPr>
            <a:xfrm>
              <a:off x="2264" y="4440"/>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三辆智能小车，其中两辆为普通车，一辆为救护车</a:t>
              </a:r>
            </a:p>
          </p:txBody>
        </p:sp>
        <p:sp>
          <p:nvSpPr>
            <p:cNvPr id="8" name="TextBox 39"/>
            <p:cNvSpPr txBox="1"/>
            <p:nvPr>
              <p:custDataLst>
                <p:tags r:id="rId13"/>
              </p:custDataLst>
            </p:nvPr>
          </p:nvSpPr>
          <p:spPr>
            <a:xfrm>
              <a:off x="2264" y="4936"/>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喷绘地图，用于模拟实际路况，为小车行驶提供路径</a:t>
              </a:r>
            </a:p>
          </p:txBody>
        </p:sp>
      </p:grpSp>
      <p:grpSp>
        <p:nvGrpSpPr>
          <p:cNvPr id="9" name="组合 8"/>
          <p:cNvGrpSpPr/>
          <p:nvPr/>
        </p:nvGrpSpPr>
        <p:grpSpPr>
          <a:xfrm>
            <a:off x="393065" y="4289425"/>
            <a:ext cx="3334385" cy="369570"/>
            <a:chOff x="2192" y="1786"/>
            <a:chExt cx="5251" cy="582"/>
          </a:xfrm>
        </p:grpSpPr>
        <p:sp>
          <p:nvSpPr>
            <p:cNvPr id="11" name="Rectangle 90"/>
            <p:cNvSpPr/>
            <p:nvPr>
              <p:custDataLst>
                <p:tags r:id="rId8"/>
              </p:custDataLst>
            </p:nvPr>
          </p:nvSpPr>
          <p:spPr>
            <a:xfrm>
              <a:off x="2228" y="1786"/>
              <a:ext cx="5215" cy="580"/>
            </a:xfrm>
            <a:prstGeom prst="rect">
              <a:avLst/>
            </a:prstGeom>
          </p:spPr>
          <p:txBody>
            <a:bodyPr wrap="square">
              <a:spAutoFit/>
            </a:bodyPr>
            <a:lstStyle/>
            <a:p>
              <a:r>
                <a:rPr b="1" dirty="0">
                  <a:solidFill>
                    <a:srgbClr val="4BD7FF"/>
                  </a:solidFill>
                  <a:cs typeface="+mn-ea"/>
                  <a:sym typeface="+mn-lt"/>
                </a:rPr>
                <a:t>初始设置如下：</a:t>
              </a:r>
            </a:p>
          </p:txBody>
        </p:sp>
        <p:sp>
          <p:nvSpPr>
            <p:cNvPr id="25" name="矩形 24"/>
            <p:cNvSpPr/>
            <p:nvPr>
              <p:custDataLst>
                <p:tags r:id="rId9"/>
              </p:custDataLst>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29" name="组合 28"/>
          <p:cNvGrpSpPr/>
          <p:nvPr/>
        </p:nvGrpSpPr>
        <p:grpSpPr>
          <a:xfrm>
            <a:off x="393065" y="4912994"/>
            <a:ext cx="6847205" cy="1544149"/>
            <a:chOff x="2264" y="3448"/>
            <a:chExt cx="10608" cy="1984"/>
          </a:xfrm>
        </p:grpSpPr>
        <p:sp>
          <p:nvSpPr>
            <p:cNvPr id="30" name="TextBox 39"/>
            <p:cNvSpPr txBox="1"/>
            <p:nvPr>
              <p:custDataLst>
                <p:tags r:id="rId4"/>
              </p:custDataLst>
            </p:nvPr>
          </p:nvSpPr>
          <p:spPr>
            <a:xfrm>
              <a:off x="2264" y="3448"/>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放置普通车进行行驶（循迹）</a:t>
              </a:r>
            </a:p>
          </p:txBody>
        </p:sp>
        <p:sp>
          <p:nvSpPr>
            <p:cNvPr id="31" name="TextBox 39"/>
            <p:cNvSpPr txBox="1"/>
            <p:nvPr>
              <p:custDataLst>
                <p:tags r:id="rId5"/>
              </p:custDataLst>
            </p:nvPr>
          </p:nvSpPr>
          <p:spPr>
            <a:xfrm>
              <a:off x="2264" y="3944"/>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设置交通信号为红灯</a:t>
              </a:r>
            </a:p>
          </p:txBody>
        </p:sp>
        <p:sp>
          <p:nvSpPr>
            <p:cNvPr id="32" name="TextBox 39"/>
            <p:cNvSpPr txBox="1"/>
            <p:nvPr>
              <p:custDataLst>
                <p:tags r:id="rId6"/>
              </p:custDataLst>
            </p:nvPr>
          </p:nvSpPr>
          <p:spPr>
            <a:xfrm>
              <a:off x="2264" y="4440"/>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普通车检测到路口并且灯为红灯，则停止</a:t>
              </a:r>
            </a:p>
          </p:txBody>
        </p:sp>
        <p:sp>
          <p:nvSpPr>
            <p:cNvPr id="33" name="TextBox 39"/>
            <p:cNvSpPr txBox="1"/>
            <p:nvPr>
              <p:custDataLst>
                <p:tags r:id="rId7"/>
              </p:custDataLst>
            </p:nvPr>
          </p:nvSpPr>
          <p:spPr>
            <a:xfrm>
              <a:off x="2264" y="4936"/>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放置救护车并开始循迹（行驶）</a:t>
              </a:r>
            </a:p>
          </p:txBody>
        </p:sp>
      </p:grpSp>
      <p:pic>
        <p:nvPicPr>
          <p:cNvPr id="34" name="图片 33"/>
          <p:cNvPicPr>
            <a:picLocks noChangeAspect="1"/>
          </p:cNvPicPr>
          <p:nvPr/>
        </p:nvPicPr>
        <p:blipFill>
          <a:blip r:embed="rId16"/>
          <a:stretch>
            <a:fillRect/>
          </a:stretch>
        </p:blipFill>
        <p:spPr>
          <a:xfrm>
            <a:off x="7322820" y="201930"/>
            <a:ext cx="4722495" cy="6365240"/>
          </a:xfrm>
          <a:prstGeom prst="rect">
            <a:avLst/>
          </a:prstGeom>
        </p:spPr>
      </p:pic>
      <p:sp>
        <p:nvSpPr>
          <p:cNvPr id="10" name="Rectangle 90"/>
          <p:cNvSpPr/>
          <p:nvPr>
            <p:custDataLst>
              <p:tags r:id="rId2"/>
            </p:custDataLst>
          </p:nvPr>
        </p:nvSpPr>
        <p:spPr>
          <a:xfrm>
            <a:off x="438785" y="2170430"/>
            <a:ext cx="3311525" cy="368300"/>
          </a:xfrm>
          <a:prstGeom prst="rect">
            <a:avLst/>
          </a:prstGeom>
        </p:spPr>
        <p:txBody>
          <a:bodyPr wrap="square">
            <a:spAutoFit/>
          </a:bodyPr>
          <a:lstStyle/>
          <a:p>
            <a:r>
              <a:rPr lang="zh-CN" b="1" dirty="0">
                <a:solidFill>
                  <a:srgbClr val="4BD7FF"/>
                </a:solidFill>
                <a:cs typeface="+mn-ea"/>
                <a:sym typeface="+mn-lt"/>
              </a:rPr>
              <a:t>场景</a:t>
            </a:r>
            <a:r>
              <a:rPr b="1" dirty="0">
                <a:solidFill>
                  <a:srgbClr val="4BD7FF"/>
                </a:solidFill>
                <a:cs typeface="+mn-ea"/>
                <a:sym typeface="+mn-lt"/>
              </a:rPr>
              <a:t>设置如下：</a:t>
            </a:r>
          </a:p>
        </p:txBody>
      </p:sp>
      <p:sp>
        <p:nvSpPr>
          <p:cNvPr id="24" name="矩形 23"/>
          <p:cNvSpPr/>
          <p:nvPr>
            <p:custDataLst>
              <p:tags r:id="rId3"/>
            </p:custDataLst>
          </p:nvPr>
        </p:nvSpPr>
        <p:spPr>
          <a:xfrm>
            <a:off x="415925" y="2192655"/>
            <a:ext cx="45720" cy="3695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5" presetClass="entr" presetSubtype="1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checkerboard(across)">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5"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checkerboard(across)">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5B30CE-D996-FA90-D114-939FB7700568}"/>
              </a:ext>
            </a:extLst>
          </p:cNvPr>
          <p:cNvSpPr txBox="1"/>
          <p:nvPr/>
        </p:nvSpPr>
        <p:spPr>
          <a:xfrm>
            <a:off x="3320716" y="1567543"/>
            <a:ext cx="5458899" cy="1323439"/>
          </a:xfrm>
          <a:prstGeom prst="rect">
            <a:avLst/>
          </a:prstGeom>
          <a:noFill/>
        </p:spPr>
        <p:txBody>
          <a:bodyPr wrap="square" rtlCol="0">
            <a:spAutoFit/>
          </a:bodyPr>
          <a:lstStyle/>
          <a:p>
            <a:r>
              <a:rPr lang="zh-CN" altLang="en-US" sz="8000" dirty="0">
                <a:solidFill>
                  <a:srgbClr val="FF0000"/>
                </a:solidFill>
              </a:rPr>
              <a:t>插入视频</a:t>
            </a:r>
          </a:p>
        </p:txBody>
      </p:sp>
    </p:spTree>
    <p:extLst>
      <p:ext uri="{BB962C8B-B14F-4D97-AF65-F5344CB8AC3E}">
        <p14:creationId xmlns:p14="http://schemas.microsoft.com/office/powerpoint/2010/main" val="2715277238"/>
      </p:ext>
    </p:extLst>
  </p:cSld>
  <p:clrMapOvr>
    <a:masterClrMapping/>
  </p:clrMapOvr>
  <p:transition spd="med" advClick="0" advTm="300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25145" y="775970"/>
            <a:ext cx="4605020" cy="1108710"/>
            <a:chOff x="2192" y="1786"/>
            <a:chExt cx="7252" cy="1746"/>
          </a:xfrm>
        </p:grpSpPr>
        <p:sp>
          <p:nvSpPr>
            <p:cNvPr id="37" name="Rectangle 90"/>
            <p:cNvSpPr/>
            <p:nvPr/>
          </p:nvSpPr>
          <p:spPr>
            <a:xfrm>
              <a:off x="2228" y="1786"/>
              <a:ext cx="5215" cy="580"/>
            </a:xfrm>
            <a:prstGeom prst="rect">
              <a:avLst/>
            </a:prstGeom>
          </p:spPr>
          <p:txBody>
            <a:bodyPr wrap="square">
              <a:spAutoFit/>
            </a:bodyPr>
            <a:lstStyle/>
            <a:p>
              <a:r>
                <a:rPr b="1" dirty="0">
                  <a:solidFill>
                    <a:srgbClr val="4BD7FF"/>
                  </a:solidFill>
                  <a:cs typeface="+mn-ea"/>
                  <a:sym typeface="+mn-lt"/>
                </a:rPr>
                <a:t>紧急车辆的联动让行</a:t>
              </a:r>
            </a:p>
          </p:txBody>
        </p:sp>
        <p:sp>
          <p:nvSpPr>
            <p:cNvPr id="40" name="Rectangle 94"/>
            <p:cNvSpPr/>
            <p:nvPr/>
          </p:nvSpPr>
          <p:spPr>
            <a:xfrm>
              <a:off x="2228" y="2368"/>
              <a:ext cx="7216" cy="1164"/>
            </a:xfrm>
            <a:prstGeom prst="rect">
              <a:avLst/>
            </a:prstGeom>
          </p:spPr>
          <p:txBody>
            <a:bodyPr wrap="square">
              <a:noAutofit/>
            </a:bodyPr>
            <a:lstStyle/>
            <a:p>
              <a:pPr>
                <a:lnSpc>
                  <a:spcPct val="150000"/>
                </a:lnSpc>
              </a:pPr>
              <a:r>
                <a:rPr lang="zh-CN" altLang="en-US" sz="1400" dirty="0">
                  <a:solidFill>
                    <a:srgbClr val="4BD7FF"/>
                  </a:solidFill>
                  <a:cs typeface="+mn-ea"/>
                  <a:sym typeface="+mn-lt"/>
                </a:rPr>
                <a:t>本场景希望模拟狭窄拥挤道路上，紧急车辆通行受阻的情况。</a:t>
              </a:r>
            </a:p>
            <a:p>
              <a:pPr>
                <a:lnSpc>
                  <a:spcPct val="150000"/>
                </a:lnSpc>
              </a:pPr>
              <a:endParaRPr lang="zh-CN" altLang="en-US" sz="1400" dirty="0">
                <a:solidFill>
                  <a:srgbClr val="4BD7FF"/>
                </a:solidFill>
                <a:cs typeface="+mn-ea"/>
                <a:sym typeface="+mn-lt"/>
              </a:endParaRPr>
            </a:p>
          </p:txBody>
        </p:sp>
        <p:sp>
          <p:nvSpPr>
            <p:cNvPr id="2" name="矩形 1"/>
            <p:cNvSpPr/>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12" name="组合 11"/>
          <p:cNvGrpSpPr/>
          <p:nvPr/>
        </p:nvGrpSpPr>
        <p:grpSpPr>
          <a:xfrm>
            <a:off x="382276" y="202078"/>
            <a:ext cx="4291324" cy="368300"/>
            <a:chOff x="382276" y="202078"/>
            <a:chExt cx="4291324" cy="368300"/>
          </a:xfrm>
        </p:grpSpPr>
        <p:grpSp>
          <p:nvGrpSpPr>
            <p:cNvPr id="13" name="组合 12"/>
            <p:cNvGrpSpPr/>
            <p:nvPr/>
          </p:nvGrpSpPr>
          <p:grpSpPr>
            <a:xfrm>
              <a:off x="382276" y="269854"/>
              <a:ext cx="604607" cy="274860"/>
              <a:chOff x="775976" y="295254"/>
              <a:chExt cx="604607" cy="274860"/>
            </a:xfrm>
          </p:grpSpPr>
          <p:grpSp>
            <p:nvGrpSpPr>
              <p:cNvPr id="15" name="组合 14"/>
              <p:cNvGrpSpPr/>
              <p:nvPr/>
            </p:nvGrpSpPr>
            <p:grpSpPr>
              <a:xfrm rot="2788198">
                <a:off x="784307"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rot="2788198">
                <a:off x="938001" y="286923"/>
                <a:ext cx="266582" cy="283243"/>
                <a:chOff x="4389120" y="2293620"/>
                <a:chExt cx="609600" cy="647700"/>
              </a:xfrm>
            </p:grpSpPr>
            <p:cxnSp>
              <p:nvCxnSpPr>
                <p:cNvPr id="20" name="直接连接符 1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rot="2788198">
                <a:off x="1105671" y="295201"/>
                <a:ext cx="266582" cy="283243"/>
                <a:chOff x="4389120" y="2293620"/>
                <a:chExt cx="609600" cy="647700"/>
              </a:xfrm>
            </p:grpSpPr>
            <p:cxnSp>
              <p:nvCxnSpPr>
                <p:cNvPr id="18" name="直接连接符 1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14" name="文本框 13"/>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总体设计</a:t>
              </a:r>
            </a:p>
          </p:txBody>
        </p:sp>
      </p:grpSp>
      <p:grpSp>
        <p:nvGrpSpPr>
          <p:cNvPr id="26" name="组合 25"/>
          <p:cNvGrpSpPr/>
          <p:nvPr/>
        </p:nvGrpSpPr>
        <p:grpSpPr>
          <a:xfrm>
            <a:off x="351155" y="2651760"/>
            <a:ext cx="6736715" cy="852170"/>
            <a:chOff x="2264" y="4440"/>
            <a:chExt cx="10609" cy="992"/>
          </a:xfrm>
        </p:grpSpPr>
        <p:sp>
          <p:nvSpPr>
            <p:cNvPr id="7" name="TextBox 39"/>
            <p:cNvSpPr txBox="1"/>
            <p:nvPr>
              <p:custDataLst>
                <p:tags r:id="rId10"/>
              </p:custDataLst>
            </p:nvPr>
          </p:nvSpPr>
          <p:spPr>
            <a:xfrm>
              <a:off x="2264" y="4440"/>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已喷绘的地图，用于模拟实际路况，为小车行驶提供路径</a:t>
              </a:r>
            </a:p>
          </p:txBody>
        </p:sp>
        <p:sp>
          <p:nvSpPr>
            <p:cNvPr id="8" name="TextBox 39"/>
            <p:cNvSpPr txBox="1"/>
            <p:nvPr>
              <p:custDataLst>
                <p:tags r:id="rId11"/>
              </p:custDataLst>
            </p:nvPr>
          </p:nvSpPr>
          <p:spPr>
            <a:xfrm>
              <a:off x="2264" y="4936"/>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两辆小车，其中一辆为紧急车辆，一辆为普通车</a:t>
              </a:r>
            </a:p>
          </p:txBody>
        </p:sp>
      </p:grpSp>
      <p:grpSp>
        <p:nvGrpSpPr>
          <p:cNvPr id="9" name="组合 8"/>
          <p:cNvGrpSpPr/>
          <p:nvPr/>
        </p:nvGrpSpPr>
        <p:grpSpPr>
          <a:xfrm>
            <a:off x="328295" y="4197985"/>
            <a:ext cx="3334385" cy="369570"/>
            <a:chOff x="2192" y="1786"/>
            <a:chExt cx="5251" cy="582"/>
          </a:xfrm>
        </p:grpSpPr>
        <p:sp>
          <p:nvSpPr>
            <p:cNvPr id="11" name="Rectangle 90"/>
            <p:cNvSpPr/>
            <p:nvPr>
              <p:custDataLst>
                <p:tags r:id="rId8"/>
              </p:custDataLst>
            </p:nvPr>
          </p:nvSpPr>
          <p:spPr>
            <a:xfrm>
              <a:off x="2228" y="1786"/>
              <a:ext cx="5215" cy="580"/>
            </a:xfrm>
            <a:prstGeom prst="rect">
              <a:avLst/>
            </a:prstGeom>
          </p:spPr>
          <p:txBody>
            <a:bodyPr wrap="square">
              <a:spAutoFit/>
            </a:bodyPr>
            <a:lstStyle/>
            <a:p>
              <a:r>
                <a:rPr b="1" dirty="0">
                  <a:solidFill>
                    <a:srgbClr val="4BD7FF"/>
                  </a:solidFill>
                  <a:cs typeface="+mn-ea"/>
                  <a:sym typeface="+mn-lt"/>
                </a:rPr>
                <a:t>初始设置如下：</a:t>
              </a:r>
            </a:p>
          </p:txBody>
        </p:sp>
        <p:sp>
          <p:nvSpPr>
            <p:cNvPr id="25" name="矩形 24"/>
            <p:cNvSpPr/>
            <p:nvPr>
              <p:custDataLst>
                <p:tags r:id="rId9"/>
              </p:custDataLst>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grpSp>
        <p:nvGrpSpPr>
          <p:cNvPr id="29" name="组合 28"/>
          <p:cNvGrpSpPr/>
          <p:nvPr/>
        </p:nvGrpSpPr>
        <p:grpSpPr>
          <a:xfrm>
            <a:off x="328295" y="4695825"/>
            <a:ext cx="6847850" cy="990600"/>
            <a:chOff x="2264" y="3448"/>
            <a:chExt cx="10609" cy="992"/>
          </a:xfrm>
        </p:grpSpPr>
        <p:sp>
          <p:nvSpPr>
            <p:cNvPr id="30" name="TextBox 39"/>
            <p:cNvSpPr txBox="1"/>
            <p:nvPr>
              <p:custDataLst>
                <p:tags r:id="rId6"/>
              </p:custDataLst>
            </p:nvPr>
          </p:nvSpPr>
          <p:spPr>
            <a:xfrm>
              <a:off x="2264" y="3448"/>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放置普通车</a:t>
              </a:r>
              <a:r>
                <a:rPr lang="zh-CN" altLang="en-US" dirty="0">
                  <a:latin typeface="Arial" panose="020B0604020202020204" pitchFamily="34" charset="0"/>
                  <a:ea typeface="微软雅黑" panose="020B0503020204020204" pitchFamily="34" charset="-122"/>
                  <a:sym typeface="Arial" panose="020B0604020202020204" pitchFamily="34" charset="0"/>
                </a:rPr>
                <a:t>缓行</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（停车）</a:t>
              </a:r>
            </a:p>
          </p:txBody>
        </p:sp>
        <p:sp>
          <p:nvSpPr>
            <p:cNvPr id="31" name="TextBox 39"/>
            <p:cNvSpPr txBox="1"/>
            <p:nvPr>
              <p:custDataLst>
                <p:tags r:id="rId7"/>
              </p:custDataLst>
            </p:nvPr>
          </p:nvSpPr>
          <p:spPr>
            <a:xfrm>
              <a:off x="2264" y="3944"/>
              <a:ext cx="10609" cy="496"/>
            </a:xfrm>
            <a:prstGeom prst="rect">
              <a:avLst/>
            </a:prstGeom>
            <a:solidFill>
              <a:schemeClr val="accent3">
                <a:lumMod val="20000"/>
                <a:lumOff val="80000"/>
              </a:schemeClr>
            </a:solidFill>
          </p:spPr>
          <p:txBody>
            <a:bodyPr wrap="none" rtlCol="0">
              <a:noAutofit/>
            </a:bodyPr>
            <a:lstStyle/>
            <a:p>
              <a:pPr marL="484505" indent="-484505" algn="l">
                <a:buFont typeface="Wingdings" panose="05000000000000000000" pitchFamily="2" charset="2"/>
                <a:buChar char="Ø"/>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放置紧急车辆进行行驶（循迹）</a:t>
              </a:r>
            </a:p>
          </p:txBody>
        </p:sp>
      </p:grpSp>
      <p:grpSp>
        <p:nvGrpSpPr>
          <p:cNvPr id="3" name="组合 2"/>
          <p:cNvGrpSpPr/>
          <p:nvPr/>
        </p:nvGrpSpPr>
        <p:grpSpPr>
          <a:xfrm>
            <a:off x="415925" y="2124710"/>
            <a:ext cx="3334385" cy="369570"/>
            <a:chOff x="2192" y="1786"/>
            <a:chExt cx="5251" cy="582"/>
          </a:xfrm>
        </p:grpSpPr>
        <p:sp>
          <p:nvSpPr>
            <p:cNvPr id="10" name="Rectangle 90"/>
            <p:cNvSpPr/>
            <p:nvPr>
              <p:custDataLst>
                <p:tags r:id="rId4"/>
              </p:custDataLst>
            </p:nvPr>
          </p:nvSpPr>
          <p:spPr>
            <a:xfrm>
              <a:off x="2228" y="1786"/>
              <a:ext cx="5215" cy="580"/>
            </a:xfrm>
            <a:prstGeom prst="rect">
              <a:avLst/>
            </a:prstGeom>
          </p:spPr>
          <p:txBody>
            <a:bodyPr wrap="square">
              <a:spAutoFit/>
            </a:bodyPr>
            <a:lstStyle/>
            <a:p>
              <a:r>
                <a:rPr lang="zh-CN" b="1" dirty="0">
                  <a:solidFill>
                    <a:srgbClr val="4BD7FF"/>
                  </a:solidFill>
                  <a:cs typeface="+mn-ea"/>
                  <a:sym typeface="+mn-lt"/>
                </a:rPr>
                <a:t>场景</a:t>
              </a:r>
              <a:r>
                <a:rPr b="1" dirty="0">
                  <a:solidFill>
                    <a:srgbClr val="4BD7FF"/>
                  </a:solidFill>
                  <a:cs typeface="+mn-ea"/>
                  <a:sym typeface="+mn-lt"/>
                </a:rPr>
                <a:t>设置如下：</a:t>
              </a:r>
            </a:p>
          </p:txBody>
        </p:sp>
        <p:sp>
          <p:nvSpPr>
            <p:cNvPr id="24" name="矩形 23"/>
            <p:cNvSpPr/>
            <p:nvPr>
              <p:custDataLst>
                <p:tags r:id="rId5"/>
              </p:custDataLst>
            </p:nvPr>
          </p:nvSpPr>
          <p:spPr>
            <a:xfrm>
              <a:off x="2192" y="1786"/>
              <a:ext cx="72" cy="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sp>
        <p:nvSpPr>
          <p:cNvPr id="27" name="TextBox 39"/>
          <p:cNvSpPr txBox="1"/>
          <p:nvPr>
            <p:custDataLst>
              <p:tags r:id="rId2"/>
            </p:custDataLst>
          </p:nvPr>
        </p:nvSpPr>
        <p:spPr>
          <a:xfrm>
            <a:off x="351155" y="3503929"/>
            <a:ext cx="6736715" cy="368299"/>
          </a:xfrm>
          <a:prstGeom prst="rect">
            <a:avLst/>
          </a:prstGeom>
          <a:solidFill>
            <a:schemeClr val="accent3">
              <a:lumMod val="20000"/>
              <a:lumOff val="80000"/>
            </a:schemeClr>
          </a:solidFill>
        </p:spPr>
        <p:txBody>
          <a:bodyPr wrap="none" rtlCol="0">
            <a:noAutofit/>
          </a:bodyPr>
          <a:lstStyle/>
          <a:p>
            <a:pPr marL="484505" indent="-484505">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路侧处安放海思</a:t>
            </a:r>
            <a:r>
              <a:rPr lang="en-US" altLang="zh-CN" dirty="0">
                <a:latin typeface="Arial" panose="020B0604020202020204" pitchFamily="34" charset="0"/>
                <a:ea typeface="微软雅黑" panose="020B0503020204020204" pitchFamily="34" charset="-122"/>
                <a:sym typeface="Arial" panose="020B0604020202020204" pitchFamily="34" charset="0"/>
              </a:rPr>
              <a:t>IPC</a:t>
            </a:r>
            <a:r>
              <a:rPr lang="zh-CN" altLang="en-US" dirty="0">
                <a:latin typeface="Arial" panose="020B0604020202020204" pitchFamily="34" charset="0"/>
                <a:ea typeface="微软雅黑" panose="020B0503020204020204" pitchFamily="34" charset="-122"/>
                <a:sym typeface="Arial" panose="020B0604020202020204" pitchFamily="34" charset="0"/>
              </a:rPr>
              <a:t>摄像头模块，模拟道路监控设备</a:t>
            </a:r>
          </a:p>
        </p:txBody>
      </p:sp>
      <p:pic>
        <p:nvPicPr>
          <p:cNvPr id="35" name="图片 34"/>
          <p:cNvPicPr>
            <a:picLocks noChangeAspect="1"/>
          </p:cNvPicPr>
          <p:nvPr>
            <p:custDataLst>
              <p:tags r:id="rId3"/>
            </p:custDataLst>
          </p:nvPr>
        </p:nvPicPr>
        <p:blipFill>
          <a:blip r:embed="rId14"/>
          <a:stretch>
            <a:fillRect/>
          </a:stretch>
        </p:blipFill>
        <p:spPr>
          <a:xfrm>
            <a:off x="7294880" y="218440"/>
            <a:ext cx="4746625" cy="619442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5" presetClass="entr" presetSubtype="1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checkerboard(across)">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5"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5B30CE-D996-FA90-D114-939FB7700568}"/>
              </a:ext>
            </a:extLst>
          </p:cNvPr>
          <p:cNvSpPr txBox="1"/>
          <p:nvPr/>
        </p:nvSpPr>
        <p:spPr>
          <a:xfrm>
            <a:off x="3320716" y="1567543"/>
            <a:ext cx="5458899" cy="1323439"/>
          </a:xfrm>
          <a:prstGeom prst="rect">
            <a:avLst/>
          </a:prstGeom>
          <a:noFill/>
        </p:spPr>
        <p:txBody>
          <a:bodyPr wrap="square" rtlCol="0">
            <a:spAutoFit/>
          </a:bodyPr>
          <a:lstStyle/>
          <a:p>
            <a:r>
              <a:rPr lang="zh-CN" altLang="en-US" sz="8000" dirty="0">
                <a:solidFill>
                  <a:srgbClr val="FF0000"/>
                </a:solidFill>
              </a:rPr>
              <a:t>插入视频</a:t>
            </a:r>
          </a:p>
        </p:txBody>
      </p:sp>
    </p:spTree>
    <p:extLst>
      <p:ext uri="{BB962C8B-B14F-4D97-AF65-F5344CB8AC3E}">
        <p14:creationId xmlns:p14="http://schemas.microsoft.com/office/powerpoint/2010/main" val="3962556785"/>
      </p:ext>
    </p:extLst>
  </p:cSld>
  <p:clrMapOvr>
    <a:masterClrMapping/>
  </p:clrMapOvr>
  <p:transition spd="med" advClick="0" advTm="300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7225" y="1023620"/>
            <a:ext cx="5107940" cy="5441802"/>
            <a:chOff x="2741871" y="1904999"/>
            <a:chExt cx="1651700" cy="2879651"/>
          </a:xfrm>
        </p:grpSpPr>
        <p:sp>
          <p:nvSpPr>
            <p:cNvPr id="7" name="Rounded Rectangle 9"/>
            <p:cNvSpPr/>
            <p:nvPr/>
          </p:nvSpPr>
          <p:spPr>
            <a:xfrm>
              <a:off x="2741871" y="1904999"/>
              <a:ext cx="16517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32" name="组合 31"/>
            <p:cNvGrpSpPr/>
            <p:nvPr/>
          </p:nvGrpSpPr>
          <p:grpSpPr>
            <a:xfrm>
              <a:off x="2819296" y="1998794"/>
              <a:ext cx="1480174" cy="2697455"/>
              <a:chOff x="2819296" y="1998794"/>
              <a:chExt cx="1480174" cy="2697455"/>
            </a:xfrm>
          </p:grpSpPr>
          <p:sp>
            <p:nvSpPr>
              <p:cNvPr id="8" name="TextBox 10"/>
              <p:cNvSpPr txBox="1"/>
              <p:nvPr/>
            </p:nvSpPr>
            <p:spPr>
              <a:xfrm>
                <a:off x="2819296" y="1998794"/>
                <a:ext cx="1424597" cy="422217"/>
              </a:xfrm>
              <a:prstGeom prst="rect">
                <a:avLst/>
              </a:prstGeom>
              <a:noFill/>
            </p:spPr>
            <p:txBody>
              <a:bodyPr wrap="square" rtlCol="0">
                <a:noAutofit/>
              </a:bodyPr>
              <a:lstStyle/>
              <a:p>
                <a:pPr algn="ctr"/>
                <a:r>
                  <a:rPr lang="zh-CN" altLang="en-US" sz="2400" b="1" dirty="0">
                    <a:solidFill>
                      <a:srgbClr val="4BD7FF"/>
                    </a:solidFill>
                    <a:cs typeface="+mn-ea"/>
                    <a:sym typeface="+mn-lt"/>
                  </a:rPr>
                  <a:t>识别模块</a:t>
                </a:r>
                <a:endParaRPr lang="en-US" altLang="zh-CN" sz="2400" b="1" dirty="0">
                  <a:solidFill>
                    <a:srgbClr val="4BD7FF"/>
                  </a:solidFill>
                  <a:cs typeface="+mn-ea"/>
                  <a:sym typeface="+mn-lt"/>
                </a:endParaRPr>
              </a:p>
              <a:p>
                <a:pPr algn="ctr"/>
                <a:endParaRPr lang="en-US" altLang="zh-CN" sz="2400" b="1" dirty="0">
                  <a:solidFill>
                    <a:srgbClr val="4BD7FF"/>
                  </a:solidFill>
                  <a:cs typeface="+mn-ea"/>
                  <a:sym typeface="+mn-lt"/>
                </a:endParaRPr>
              </a:p>
            </p:txBody>
          </p:sp>
          <p:sp>
            <p:nvSpPr>
              <p:cNvPr id="11" name="TextBox 13"/>
              <p:cNvSpPr txBox="1"/>
              <p:nvPr/>
            </p:nvSpPr>
            <p:spPr>
              <a:xfrm>
                <a:off x="2833762" y="2367394"/>
                <a:ext cx="1465708" cy="2328855"/>
              </a:xfrm>
              <a:prstGeom prst="rect">
                <a:avLst/>
              </a:prstGeom>
              <a:solidFill>
                <a:srgbClr val="4BD7FF"/>
              </a:solidFill>
              <a:ln>
                <a:noFill/>
              </a:ln>
            </p:spPr>
            <p:txBody>
              <a:bodyPr wrap="square" rtlCol="0">
                <a:noAutofit/>
              </a:bodyPr>
              <a:lstStyle/>
              <a:p>
                <a:pPr indent="360000">
                  <a:lnSpc>
                    <a:spcPct val="114000"/>
                  </a:lnSpc>
                  <a:spcAft>
                    <a:spcPts val="600"/>
                  </a:spcAft>
                </a:pPr>
                <a:r>
                  <a:rPr lang="en-US" sz="1600" dirty="0">
                    <a:solidFill>
                      <a:srgbClr val="122041"/>
                    </a:solidFill>
                    <a:cs typeface="+mn-ea"/>
                    <a:sym typeface="+mn-lt"/>
                  </a:rPr>
                  <a:t>考虑到智能小车即设备端计算资源有限，我们团队将识别识别部分放在云端（</a:t>
                </a:r>
                <a:r>
                  <a:rPr lang="zh-CN" altLang="en-US" sz="1600" dirty="0">
                    <a:solidFill>
                      <a:srgbClr val="122041"/>
                    </a:solidFill>
                    <a:cs typeface="+mn-ea"/>
                    <a:sym typeface="+mn-lt"/>
                  </a:rPr>
                  <a:t>服务器</a:t>
                </a:r>
                <a:r>
                  <a:rPr lang="en-US" sz="1600" dirty="0">
                    <a:solidFill>
                      <a:srgbClr val="122041"/>
                    </a:solidFill>
                    <a:cs typeface="+mn-ea"/>
                    <a:sym typeface="+mn-lt"/>
                  </a:rPr>
                  <a:t>端），有效缓解了设备端的计算压力，同时云端可以直接根据计算结果将命令下发到多个设备端，实现</a:t>
                </a:r>
                <a:r>
                  <a:rPr lang="en-US" dirty="0">
                    <a:solidFill>
                      <a:srgbClr val="FF0000"/>
                    </a:solidFill>
                    <a:cs typeface="+mn-ea"/>
                    <a:sym typeface="+mn-lt"/>
                  </a:rPr>
                  <a:t>多个设备端同时调控</a:t>
                </a:r>
                <a:r>
                  <a:rPr lang="en-US" sz="1600" dirty="0">
                    <a:solidFill>
                      <a:srgbClr val="122041"/>
                    </a:solidFill>
                    <a:cs typeface="+mn-ea"/>
                    <a:sym typeface="+mn-lt"/>
                  </a:rPr>
                  <a:t>。</a:t>
                </a:r>
              </a:p>
              <a:p>
                <a:pPr indent="360000">
                  <a:lnSpc>
                    <a:spcPct val="114000"/>
                  </a:lnSpc>
                  <a:spcAft>
                    <a:spcPts val="600"/>
                  </a:spcAft>
                </a:pPr>
                <a:r>
                  <a:rPr lang="en-US" sz="1600" dirty="0">
                    <a:solidFill>
                      <a:srgbClr val="122041"/>
                    </a:solidFill>
                    <a:cs typeface="+mn-ea"/>
                    <a:sym typeface="+mn-lt"/>
                  </a:rPr>
                  <a:t>此外，在云端进行识别处理可以提供更精准的结果，在多个设备连接到同一个云端时，也能够同时考虑更多的设备，增强了智能小车的</a:t>
                </a:r>
                <a:r>
                  <a:rPr lang="en-US" dirty="0">
                    <a:solidFill>
                      <a:srgbClr val="FF0000"/>
                    </a:solidFill>
                    <a:cs typeface="+mn-ea"/>
                    <a:sym typeface="+mn-lt"/>
                  </a:rPr>
                  <a:t>整体安全性</a:t>
                </a:r>
                <a:r>
                  <a:rPr lang="en-US" sz="1600" dirty="0">
                    <a:solidFill>
                      <a:srgbClr val="122041"/>
                    </a:solidFill>
                    <a:cs typeface="+mn-ea"/>
                    <a:sym typeface="+mn-lt"/>
                  </a:rPr>
                  <a:t>。</a:t>
                </a:r>
              </a:p>
              <a:p>
                <a:pPr indent="360000">
                  <a:lnSpc>
                    <a:spcPct val="114000"/>
                  </a:lnSpc>
                  <a:spcAft>
                    <a:spcPts val="600"/>
                  </a:spcAft>
                </a:pPr>
                <a:r>
                  <a:rPr lang="en-US" sz="1600" dirty="0">
                    <a:solidFill>
                      <a:srgbClr val="122041"/>
                    </a:solidFill>
                    <a:cs typeface="+mn-ea"/>
                    <a:sym typeface="+mn-lt"/>
                  </a:rPr>
                  <a:t>我们团队同时注意到信息上传云端带来的</a:t>
                </a:r>
                <a:r>
                  <a:rPr lang="en-US" sz="1600" dirty="0">
                    <a:solidFill>
                      <a:srgbClr val="FF0000"/>
                    </a:solidFill>
                    <a:cs typeface="+mn-ea"/>
                    <a:sym typeface="+mn-lt"/>
                  </a:rPr>
                  <a:t>用户数据隐私问题</a:t>
                </a:r>
                <a:r>
                  <a:rPr lang="en-US" sz="1600" dirty="0">
                    <a:solidFill>
                      <a:srgbClr val="122041"/>
                    </a:solidFill>
                    <a:cs typeface="+mn-ea"/>
                    <a:sym typeface="+mn-lt"/>
                  </a:rPr>
                  <a:t>，这促使我们继续优化智能小车的设计和功能，为用户提供更加便捷、高效、安全的智能出行体验，为紧急车辆提供更安全、有效的行驶环境。</a:t>
                </a:r>
              </a:p>
            </p:txBody>
          </p:sp>
        </p:gr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技术分析</a:t>
              </a:r>
            </a:p>
          </p:txBody>
        </p:sp>
      </p:grpSp>
      <p:grpSp>
        <p:nvGrpSpPr>
          <p:cNvPr id="2" name="组合 1"/>
          <p:cNvGrpSpPr/>
          <p:nvPr/>
        </p:nvGrpSpPr>
        <p:grpSpPr>
          <a:xfrm>
            <a:off x="6197600" y="1023620"/>
            <a:ext cx="5107940" cy="5441802"/>
            <a:chOff x="2741871" y="1904999"/>
            <a:chExt cx="1651700" cy="2879651"/>
          </a:xfrm>
        </p:grpSpPr>
        <p:sp>
          <p:nvSpPr>
            <p:cNvPr id="3" name="Rounded Rectangle 9"/>
            <p:cNvSpPr/>
            <p:nvPr>
              <p:custDataLst>
                <p:tags r:id="rId2"/>
              </p:custDataLst>
            </p:nvPr>
          </p:nvSpPr>
          <p:spPr>
            <a:xfrm>
              <a:off x="2741871" y="1904999"/>
              <a:ext cx="16517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4" name="组合 3"/>
            <p:cNvGrpSpPr/>
            <p:nvPr/>
          </p:nvGrpSpPr>
          <p:grpSpPr>
            <a:xfrm>
              <a:off x="2819296" y="1998794"/>
              <a:ext cx="1480174" cy="2697455"/>
              <a:chOff x="2819296" y="1998794"/>
              <a:chExt cx="1480174" cy="2697455"/>
            </a:xfrm>
          </p:grpSpPr>
          <p:sp>
            <p:nvSpPr>
              <p:cNvPr id="5" name="TextBox 10"/>
              <p:cNvSpPr txBox="1"/>
              <p:nvPr>
                <p:custDataLst>
                  <p:tags r:id="rId3"/>
                </p:custDataLst>
              </p:nvPr>
            </p:nvSpPr>
            <p:spPr>
              <a:xfrm>
                <a:off x="2819296" y="1998794"/>
                <a:ext cx="1424597" cy="422217"/>
              </a:xfrm>
              <a:prstGeom prst="rect">
                <a:avLst/>
              </a:prstGeom>
              <a:noFill/>
            </p:spPr>
            <p:txBody>
              <a:bodyPr wrap="square" rtlCol="0">
                <a:noAutofit/>
              </a:bodyPr>
              <a:lstStyle/>
              <a:p>
                <a:pPr algn="ctr"/>
                <a:r>
                  <a:rPr lang="zh-CN" altLang="en-US" sz="2400" b="1" dirty="0">
                    <a:solidFill>
                      <a:srgbClr val="4BD7FF"/>
                    </a:solidFill>
                    <a:cs typeface="+mn-ea"/>
                    <a:sym typeface="+mn-lt"/>
                  </a:rPr>
                  <a:t>自动避障模块</a:t>
                </a:r>
              </a:p>
              <a:p>
                <a:pPr algn="ctr"/>
                <a:endParaRPr lang="en-US" altLang="zh-CN" sz="2400" b="1" dirty="0">
                  <a:solidFill>
                    <a:srgbClr val="4BD7FF"/>
                  </a:solidFill>
                  <a:cs typeface="+mn-ea"/>
                  <a:sym typeface="+mn-lt"/>
                </a:endParaRPr>
              </a:p>
            </p:txBody>
          </p:sp>
          <p:sp>
            <p:nvSpPr>
              <p:cNvPr id="6" name="TextBox 13"/>
              <p:cNvSpPr txBox="1"/>
              <p:nvPr>
                <p:custDataLst>
                  <p:tags r:id="rId4"/>
                </p:custDataLst>
              </p:nvPr>
            </p:nvSpPr>
            <p:spPr>
              <a:xfrm>
                <a:off x="2833762" y="2367394"/>
                <a:ext cx="1465708" cy="2328855"/>
              </a:xfrm>
              <a:prstGeom prst="rect">
                <a:avLst/>
              </a:prstGeom>
              <a:solidFill>
                <a:srgbClr val="4BD7FF"/>
              </a:solidFill>
              <a:ln>
                <a:noFill/>
              </a:ln>
            </p:spPr>
            <p:txBody>
              <a:bodyPr wrap="square" rtlCol="0">
                <a:noAutofit/>
              </a:bodyPr>
              <a:lstStyle/>
              <a:p>
                <a:pPr indent="360000">
                  <a:lnSpc>
                    <a:spcPct val="114000"/>
                  </a:lnSpc>
                  <a:spcAft>
                    <a:spcPts val="600"/>
                  </a:spcAft>
                </a:pPr>
                <a:r>
                  <a:rPr lang="en-US" sz="1600" dirty="0">
                    <a:solidFill>
                      <a:srgbClr val="122041"/>
                    </a:solidFill>
                    <a:cs typeface="+mn-ea"/>
                    <a:sym typeface="+mn-lt"/>
                  </a:rPr>
                  <a:t>我们团队利用超声波模块，近似模拟了无人驾驶的障碍物识别、避让功能，更好地模拟了未来智能交通种的智能驾驶场景。该模块主要是利用声波反射的时延估计前方障碍物的距离，当识别到障碍物时，控制前置舵机左右旋转，分别测量左右两端的障碍物距离，并挑选距离最近的一个方向继续前进。</a:t>
                </a:r>
              </a:p>
              <a:p>
                <a:pPr indent="360000">
                  <a:lnSpc>
                    <a:spcPct val="114000"/>
                  </a:lnSpc>
                  <a:spcAft>
                    <a:spcPts val="600"/>
                  </a:spcAft>
                </a:pPr>
                <a:r>
                  <a:rPr lang="en-US" sz="1600" dirty="0">
                    <a:solidFill>
                      <a:srgbClr val="122041"/>
                    </a:solidFill>
                    <a:cs typeface="+mn-ea"/>
                    <a:sym typeface="+mn-lt"/>
                  </a:rPr>
                  <a:t>这种利用声波反射时延判断距离的方法较为简陋，</a:t>
                </a:r>
                <a:r>
                  <a:rPr lang="en-US" sz="1600" dirty="0">
                    <a:solidFill>
                      <a:srgbClr val="FF0000"/>
                    </a:solidFill>
                    <a:cs typeface="+mn-ea"/>
                    <a:sym typeface="+mn-lt"/>
                  </a:rPr>
                  <a:t>精度较低</a:t>
                </a:r>
                <a:r>
                  <a:rPr lang="en-US" sz="1600" dirty="0">
                    <a:solidFill>
                      <a:srgbClr val="122041"/>
                    </a:solidFill>
                    <a:cs typeface="+mn-ea"/>
                    <a:sym typeface="+mn-lt"/>
                  </a:rPr>
                  <a:t>，且只使用一个模块的情况下只能对一个方向进行识别，为车辆</a:t>
                </a:r>
                <a:r>
                  <a:rPr lang="en-US" sz="1600" dirty="0">
                    <a:solidFill>
                      <a:srgbClr val="FF0000"/>
                    </a:solidFill>
                    <a:cs typeface="+mn-ea"/>
                    <a:sym typeface="+mn-lt"/>
                  </a:rPr>
                  <a:t>行驶安全留有一定的隐患</a:t>
                </a:r>
                <a:r>
                  <a:rPr lang="en-US" sz="1600" dirty="0">
                    <a:solidFill>
                      <a:srgbClr val="122041"/>
                    </a:solidFill>
                    <a:cs typeface="+mn-ea"/>
                    <a:sym typeface="+mn-lt"/>
                  </a:rPr>
                  <a:t>，这推动着我们了解更多前沿科技，例如红外、雷达等测距方法，为车辆自动行驶提供更安全的条件。</a:t>
                </a: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custDataLst>
              <p:tags r:id="rId2"/>
            </p:custDataLst>
          </p:nvPr>
        </p:nvPicPr>
        <p:blipFill rotWithShape="1">
          <a:blip r:embed="rId9">
            <a:extLst>
              <a:ext uri="{28A0092B-C50C-407E-A947-70E740481C1C}">
                <a14:useLocalDpi xmlns:a14="http://schemas.microsoft.com/office/drawing/2010/main" val="0"/>
              </a:ext>
            </a:extLst>
          </a:blip>
          <a:srcRect t="51414" r="30051"/>
          <a:stretch>
            <a:fillRect/>
          </a:stretch>
        </p:blipFill>
        <p:spPr>
          <a:xfrm>
            <a:off x="18026" y="0"/>
            <a:ext cx="12194294" cy="6858000"/>
          </a:xfrm>
          <a:prstGeom prst="rect">
            <a:avLst/>
          </a:prstGeom>
        </p:spPr>
      </p:pic>
      <p:grpSp>
        <p:nvGrpSpPr>
          <p:cNvPr id="2" name="组合 1"/>
          <p:cNvGrpSpPr/>
          <p:nvPr/>
        </p:nvGrpSpPr>
        <p:grpSpPr>
          <a:xfrm>
            <a:off x="2177092" y="1466850"/>
            <a:ext cx="7581900" cy="342899"/>
            <a:chOff x="2177092" y="1466850"/>
            <a:chExt cx="7581900" cy="342899"/>
          </a:xfrm>
        </p:grpSpPr>
        <p:cxnSp>
          <p:nvCxnSpPr>
            <p:cNvPr id="33" name="直接连接符 32"/>
            <p:cNvCxnSpPr/>
            <p:nvPr/>
          </p:nvCxnSpPr>
          <p:spPr>
            <a:xfrm>
              <a:off x="2177092" y="1638300"/>
              <a:ext cx="7581900" cy="0"/>
            </a:xfrm>
            <a:prstGeom prst="line">
              <a:avLst/>
            </a:prstGeom>
            <a:ln>
              <a:gradFill flip="none" rotWithShape="1">
                <a:gsLst>
                  <a:gs pos="0">
                    <a:srgbClr val="4BD7FF">
                      <a:alpha val="0"/>
                    </a:srgbClr>
                  </a:gs>
                  <a:gs pos="54000">
                    <a:srgbClr val="4BD7FF"/>
                  </a:gs>
                  <a:gs pos="100000">
                    <a:srgbClr val="4BD7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菱形 33"/>
            <p:cNvSpPr/>
            <p:nvPr/>
          </p:nvSpPr>
          <p:spPr>
            <a:xfrm>
              <a:off x="5943600" y="1466850"/>
              <a:ext cx="342899" cy="342899"/>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5" name="菱形 34"/>
            <p:cNvSpPr/>
            <p:nvPr/>
          </p:nvSpPr>
          <p:spPr>
            <a:xfrm flipH="1">
              <a:off x="6060758" y="1584008"/>
              <a:ext cx="108583" cy="108583"/>
            </a:xfrm>
            <a:prstGeom prst="diamond">
              <a:avLst/>
            </a:prstGeom>
            <a:solidFill>
              <a:srgbClr val="122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6" name="菱形 35"/>
            <p:cNvSpPr/>
            <p:nvPr/>
          </p:nvSpPr>
          <p:spPr>
            <a:xfrm flipH="1">
              <a:off x="6576437" y="1584007"/>
              <a:ext cx="108583" cy="108583"/>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7" name="菱形 36"/>
            <p:cNvSpPr/>
            <p:nvPr/>
          </p:nvSpPr>
          <p:spPr>
            <a:xfrm flipH="1">
              <a:off x="6974957" y="1607223"/>
              <a:ext cx="85367" cy="85367"/>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8" name="菱形 37"/>
            <p:cNvSpPr/>
            <p:nvPr/>
          </p:nvSpPr>
          <p:spPr>
            <a:xfrm flipH="1">
              <a:off x="5483044" y="1584007"/>
              <a:ext cx="108583" cy="108583"/>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9" name="菱形 38"/>
            <p:cNvSpPr/>
            <p:nvPr/>
          </p:nvSpPr>
          <p:spPr>
            <a:xfrm flipH="1">
              <a:off x="5087840" y="1595614"/>
              <a:ext cx="85367" cy="85367"/>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sp>
        <p:nvSpPr>
          <p:cNvPr id="40" name="文本框 39"/>
          <p:cNvSpPr txBox="1"/>
          <p:nvPr/>
        </p:nvSpPr>
        <p:spPr>
          <a:xfrm>
            <a:off x="5407163" y="544917"/>
            <a:ext cx="1415772" cy="830997"/>
          </a:xfrm>
          <a:prstGeom prst="rect">
            <a:avLst/>
          </a:prstGeom>
          <a:noFill/>
        </p:spPr>
        <p:txBody>
          <a:bodyPr wrap="none" rtlCol="0">
            <a:spAutoFit/>
            <a:scene3d>
              <a:camera prst="orthographicFront"/>
              <a:lightRig rig="threePt" dir="t"/>
            </a:scene3d>
          </a:bodyPr>
          <a:lstStyle/>
          <a:p>
            <a:pPr algn="ctr"/>
            <a:r>
              <a:rPr lang="zh-CN" altLang="en-US" sz="4800" b="1" dirty="0">
                <a:solidFill>
                  <a:srgbClr val="4BD7FF"/>
                </a:solidFill>
                <a:cs typeface="+mn-ea"/>
                <a:sym typeface="+mn-lt"/>
              </a:rPr>
              <a:t>目录</a:t>
            </a:r>
          </a:p>
        </p:txBody>
      </p:sp>
      <p:grpSp>
        <p:nvGrpSpPr>
          <p:cNvPr id="42" name="组合 41"/>
          <p:cNvGrpSpPr/>
          <p:nvPr/>
        </p:nvGrpSpPr>
        <p:grpSpPr>
          <a:xfrm>
            <a:off x="2814914" y="2667588"/>
            <a:ext cx="4868985" cy="676536"/>
            <a:chOff x="520218" y="418450"/>
            <a:chExt cx="5658081" cy="786180"/>
          </a:xfrm>
        </p:grpSpPr>
        <p:sp>
          <p:nvSpPr>
            <p:cNvPr id="43" name="矩形: 圆角 42"/>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44" name="组合 43"/>
            <p:cNvGrpSpPr/>
            <p:nvPr/>
          </p:nvGrpSpPr>
          <p:grpSpPr>
            <a:xfrm>
              <a:off x="1301959" y="418450"/>
              <a:ext cx="4876340" cy="786180"/>
              <a:chOff x="1292231" y="418450"/>
              <a:chExt cx="4876340" cy="786180"/>
            </a:xfrm>
          </p:grpSpPr>
          <p:sp>
            <p:nvSpPr>
              <p:cNvPr id="46" name="文本框 45"/>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项目背景</a:t>
                </a:r>
              </a:p>
            </p:txBody>
          </p:sp>
          <p:sp>
            <p:nvSpPr>
              <p:cNvPr id="47" name="文本框 46"/>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Project Background</a:t>
                </a:r>
              </a:p>
            </p:txBody>
          </p:sp>
        </p:grpSp>
        <p:sp>
          <p:nvSpPr>
            <p:cNvPr id="4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48" name="组合 47"/>
          <p:cNvGrpSpPr/>
          <p:nvPr/>
        </p:nvGrpSpPr>
        <p:grpSpPr>
          <a:xfrm>
            <a:off x="2777242" y="3964095"/>
            <a:ext cx="4868985" cy="676536"/>
            <a:chOff x="520218" y="418450"/>
            <a:chExt cx="5658081" cy="786180"/>
          </a:xfrm>
        </p:grpSpPr>
        <p:sp>
          <p:nvSpPr>
            <p:cNvPr id="49" name="矩形: 圆角 48"/>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50" name="组合 49"/>
            <p:cNvGrpSpPr/>
            <p:nvPr/>
          </p:nvGrpSpPr>
          <p:grpSpPr>
            <a:xfrm>
              <a:off x="1301959" y="418450"/>
              <a:ext cx="4876340" cy="786180"/>
              <a:chOff x="1292231" y="418450"/>
              <a:chExt cx="4876340" cy="786180"/>
            </a:xfrm>
          </p:grpSpPr>
          <p:sp>
            <p:nvSpPr>
              <p:cNvPr id="52" name="文本框 51"/>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财务分析</a:t>
                </a:r>
              </a:p>
            </p:txBody>
          </p:sp>
          <p:sp>
            <p:nvSpPr>
              <p:cNvPr id="53" name="文本框 52"/>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Financial Analysis</a:t>
                </a:r>
              </a:p>
            </p:txBody>
          </p:sp>
        </p:grpSp>
        <p:sp>
          <p:nvSpPr>
            <p:cNvPr id="51"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54" name="组合 53"/>
          <p:cNvGrpSpPr/>
          <p:nvPr/>
        </p:nvGrpSpPr>
        <p:grpSpPr>
          <a:xfrm>
            <a:off x="6817649" y="2683190"/>
            <a:ext cx="4868985" cy="676536"/>
            <a:chOff x="520218" y="418450"/>
            <a:chExt cx="5658081" cy="786180"/>
          </a:xfrm>
        </p:grpSpPr>
        <p:sp>
          <p:nvSpPr>
            <p:cNvPr id="55" name="矩形: 圆角 54"/>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56" name="组合 55"/>
            <p:cNvGrpSpPr/>
            <p:nvPr/>
          </p:nvGrpSpPr>
          <p:grpSpPr>
            <a:xfrm>
              <a:off x="1301959" y="418450"/>
              <a:ext cx="4876340" cy="786180"/>
              <a:chOff x="1292231" y="418450"/>
              <a:chExt cx="4876340" cy="786180"/>
            </a:xfrm>
          </p:grpSpPr>
          <p:sp>
            <p:nvSpPr>
              <p:cNvPr id="58" name="文本框 57"/>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产品介绍</a:t>
                </a:r>
              </a:p>
            </p:txBody>
          </p:sp>
          <p:sp>
            <p:nvSpPr>
              <p:cNvPr id="59" name="文本框 58"/>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Product Introduction</a:t>
                </a:r>
              </a:p>
            </p:txBody>
          </p:sp>
        </p:grpSp>
        <p:sp>
          <p:nvSpPr>
            <p:cNvPr id="5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60" name="组合 59"/>
          <p:cNvGrpSpPr/>
          <p:nvPr/>
        </p:nvGrpSpPr>
        <p:grpSpPr>
          <a:xfrm>
            <a:off x="6817649" y="3919057"/>
            <a:ext cx="4868985" cy="676536"/>
            <a:chOff x="520218" y="418450"/>
            <a:chExt cx="5658081" cy="786180"/>
          </a:xfrm>
        </p:grpSpPr>
        <p:sp>
          <p:nvSpPr>
            <p:cNvPr id="61" name="矩形: 圆角 6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62" name="组合 61"/>
            <p:cNvGrpSpPr/>
            <p:nvPr/>
          </p:nvGrpSpPr>
          <p:grpSpPr>
            <a:xfrm>
              <a:off x="1301959" y="418450"/>
              <a:ext cx="4876340" cy="786180"/>
              <a:chOff x="1292231" y="418450"/>
              <a:chExt cx="4876340" cy="786180"/>
            </a:xfrm>
          </p:grpSpPr>
          <p:sp>
            <p:nvSpPr>
              <p:cNvPr id="64" name="文本框 63"/>
              <p:cNvSpPr txBox="1"/>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4BD7FF"/>
                    </a:solidFill>
                    <a:effectLst/>
                    <a:uLnTx/>
                    <a:uFillTx/>
                    <a:cs typeface="+mn-ea"/>
                    <a:sym typeface="+mn-lt"/>
                  </a:rPr>
                  <a:t>企业结构</a:t>
                </a:r>
              </a:p>
            </p:txBody>
          </p:sp>
          <p:sp>
            <p:nvSpPr>
              <p:cNvPr id="65" name="文本框 64"/>
              <p:cNvSpPr txBox="1"/>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Construction of Enterprise</a:t>
                </a:r>
              </a:p>
            </p:txBody>
          </p:sp>
        </p:grpSp>
        <p:sp>
          <p:nvSpPr>
            <p:cNvPr id="63"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3" name="组合 2"/>
          <p:cNvGrpSpPr/>
          <p:nvPr/>
        </p:nvGrpSpPr>
        <p:grpSpPr>
          <a:xfrm>
            <a:off x="2748569" y="5122382"/>
            <a:ext cx="4868985" cy="676536"/>
            <a:chOff x="520218" y="418450"/>
            <a:chExt cx="5658081" cy="786180"/>
          </a:xfrm>
        </p:grpSpPr>
        <p:sp>
          <p:nvSpPr>
            <p:cNvPr id="4" name="矩形: 圆角 60"/>
            <p:cNvSpPr/>
            <p:nvPr>
              <p:custDataLst>
                <p:tags r:id="rId3"/>
              </p:custDataLst>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grpSp>
          <p:nvGrpSpPr>
            <p:cNvPr id="5" name="组合 4"/>
            <p:cNvGrpSpPr/>
            <p:nvPr/>
          </p:nvGrpSpPr>
          <p:grpSpPr>
            <a:xfrm>
              <a:off x="1301959" y="418450"/>
              <a:ext cx="4876340" cy="786180"/>
              <a:chOff x="1292231" y="418450"/>
              <a:chExt cx="4876340" cy="786180"/>
            </a:xfrm>
          </p:grpSpPr>
          <p:sp>
            <p:nvSpPr>
              <p:cNvPr id="6" name="文本框 5"/>
              <p:cNvSpPr txBox="1"/>
              <p:nvPr>
                <p:custDataLst>
                  <p:tags r:id="rId5"/>
                </p:custDataLst>
              </p:nvPr>
            </p:nvSpPr>
            <p:spPr>
              <a:xfrm>
                <a:off x="1292231" y="418450"/>
                <a:ext cx="3295074" cy="5349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en-US" altLang="zh-CN" sz="2400" b="1" i="0" u="none" strike="noStrike" kern="1200" cap="none" spc="0" normalizeH="0" baseline="0" noProof="0" dirty="0">
                    <a:ln>
                      <a:noFill/>
                    </a:ln>
                    <a:solidFill>
                      <a:srgbClr val="4BD7FF"/>
                    </a:solidFill>
                    <a:effectLst/>
                    <a:uLnTx/>
                    <a:uFillTx/>
                    <a:cs typeface="+mn-ea"/>
                    <a:sym typeface="+mn-lt"/>
                  </a:rPr>
                  <a:t>AI</a:t>
                </a:r>
                <a:r>
                  <a:rPr kumimoji="0" lang="zh-CN" altLang="en-US" sz="2400" b="1" i="0" u="none" strike="noStrike" kern="1200" cap="none" spc="0" normalizeH="0" baseline="0" noProof="0" dirty="0">
                    <a:ln>
                      <a:noFill/>
                    </a:ln>
                    <a:solidFill>
                      <a:srgbClr val="4BD7FF"/>
                    </a:solidFill>
                    <a:effectLst/>
                    <a:uLnTx/>
                    <a:uFillTx/>
                    <a:cs typeface="+mn-ea"/>
                    <a:sym typeface="+mn-lt"/>
                  </a:rPr>
                  <a:t>竞赛</a:t>
                </a:r>
              </a:p>
            </p:txBody>
          </p:sp>
          <p:sp>
            <p:nvSpPr>
              <p:cNvPr id="7" name="文本框 6"/>
              <p:cNvSpPr txBox="1"/>
              <p:nvPr>
                <p:custDataLst>
                  <p:tags r:id="rId6"/>
                </p:custDataLst>
              </p:nvPr>
            </p:nvSpPr>
            <p:spPr>
              <a:xfrm>
                <a:off x="1292231" y="902086"/>
                <a:ext cx="4876340" cy="302544"/>
              </a:xfrm>
              <a:prstGeom prst="rect">
                <a:avLst/>
              </a:prstGeom>
              <a:noFill/>
            </p:spPr>
            <p:txBody>
              <a:bodyPr wrap="square" rtlCol="0">
                <a:spAutoFit/>
                <a:scene3d>
                  <a:camera prst="orthographicFront"/>
                  <a:lightRig rig="threePt" dir="t"/>
                </a:scene3d>
                <a:sp3d contourW="12700"/>
              </a:bodyPr>
              <a:lstStyle/>
              <a:p>
                <a:r>
                  <a:rPr lang="en-US" altLang="zh-CN" sz="1100" dirty="0">
                    <a:solidFill>
                      <a:srgbClr val="4BD7FF"/>
                    </a:solidFill>
                    <a:cs typeface="+mn-ea"/>
                    <a:sym typeface="+mn-lt"/>
                  </a:rPr>
                  <a:t>Competition of Artificial Intelligence</a:t>
                </a:r>
              </a:p>
            </p:txBody>
          </p:sp>
        </p:grpSp>
        <p:sp>
          <p:nvSpPr>
            <p:cNvPr id="8" name="椭圆 106"/>
            <p:cNvSpPr/>
            <p:nvPr>
              <p:custDataLst>
                <p:tags r:id="rId4"/>
              </p:custDataLst>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2" presetClass="entr" presetSubtype="8"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ppt_x</p:attrName>
                                        </p:attrNameLst>
                                      </p:cBhvr>
                                      <p:tavLst>
                                        <p:tav tm="0">
                                          <p:val>
                                            <p:strVal val="#ppt_x-#ppt_w*1.125000"/>
                                          </p:val>
                                        </p:tav>
                                        <p:tav tm="100000">
                                          <p:val>
                                            <p:strVal val="#ppt_x"/>
                                          </p:val>
                                        </p:tav>
                                      </p:tavLst>
                                    </p:anim>
                                    <p:animEffect transition="in" filter="wipe(right)">
                                      <p:cBhvr>
                                        <p:cTn id="16" dur="500"/>
                                        <p:tgtEl>
                                          <p:spTgt spid="42"/>
                                        </p:tgtEl>
                                      </p:cBhvr>
                                    </p:animEffect>
                                  </p:childTnLst>
                                </p:cTn>
                              </p:par>
                              <p:par>
                                <p:cTn id="17" presetID="12" presetClass="entr" presetSubtype="8" fill="hold" nodeType="withEffect">
                                  <p:stCondLst>
                                    <p:cond delay="25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p:tgtEl>
                                          <p:spTgt spid="54"/>
                                        </p:tgtEl>
                                        <p:attrNameLst>
                                          <p:attrName>ppt_x</p:attrName>
                                        </p:attrNameLst>
                                      </p:cBhvr>
                                      <p:tavLst>
                                        <p:tav tm="0">
                                          <p:val>
                                            <p:strVal val="#ppt_x-#ppt_w*1.125000"/>
                                          </p:val>
                                        </p:tav>
                                        <p:tav tm="100000">
                                          <p:val>
                                            <p:strVal val="#ppt_x"/>
                                          </p:val>
                                        </p:tav>
                                      </p:tavLst>
                                    </p:anim>
                                    <p:animEffect transition="in" filter="wipe(right)">
                                      <p:cBhvr>
                                        <p:cTn id="20" dur="500"/>
                                        <p:tgtEl>
                                          <p:spTgt spid="54"/>
                                        </p:tgtEl>
                                      </p:cBhvr>
                                    </p:animEffect>
                                  </p:childTnLst>
                                </p:cTn>
                              </p:par>
                              <p:par>
                                <p:cTn id="21" presetID="12" presetClass="entr" presetSubtype="8" fill="hold" nodeType="withEffect">
                                  <p:stCondLst>
                                    <p:cond delay="50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p:tgtEl>
                                          <p:spTgt spid="48"/>
                                        </p:tgtEl>
                                        <p:attrNameLst>
                                          <p:attrName>ppt_x</p:attrName>
                                        </p:attrNameLst>
                                      </p:cBhvr>
                                      <p:tavLst>
                                        <p:tav tm="0">
                                          <p:val>
                                            <p:strVal val="#ppt_x-#ppt_w*1.125000"/>
                                          </p:val>
                                        </p:tav>
                                        <p:tav tm="100000">
                                          <p:val>
                                            <p:strVal val="#ppt_x"/>
                                          </p:val>
                                        </p:tav>
                                      </p:tavLst>
                                    </p:anim>
                                    <p:animEffect transition="in" filter="wipe(right)">
                                      <p:cBhvr>
                                        <p:cTn id="24" dur="500"/>
                                        <p:tgtEl>
                                          <p:spTgt spid="48"/>
                                        </p:tgtEl>
                                      </p:cBhvr>
                                    </p:animEffect>
                                  </p:childTnLst>
                                </p:cTn>
                              </p:par>
                              <p:par>
                                <p:cTn id="25" presetID="12" presetClass="entr" presetSubtype="8" fill="hold" nodeType="withEffect">
                                  <p:stCondLst>
                                    <p:cond delay="75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p:tgtEl>
                                          <p:spTgt spid="60"/>
                                        </p:tgtEl>
                                        <p:attrNameLst>
                                          <p:attrName>ppt_x</p:attrName>
                                        </p:attrNameLst>
                                      </p:cBhvr>
                                      <p:tavLst>
                                        <p:tav tm="0">
                                          <p:val>
                                            <p:strVal val="#ppt_x-#ppt_w*1.125000"/>
                                          </p:val>
                                        </p:tav>
                                        <p:tav tm="100000">
                                          <p:val>
                                            <p:strVal val="#ppt_x"/>
                                          </p:val>
                                        </p:tav>
                                      </p:tavLst>
                                    </p:anim>
                                    <p:animEffect transition="in" filter="wipe(right)">
                                      <p:cBhvr>
                                        <p:cTn id="28" dur="500"/>
                                        <p:tgtEl>
                                          <p:spTgt spid="60"/>
                                        </p:tgtEl>
                                      </p:cBhvr>
                                    </p:animEffect>
                                  </p:childTnLst>
                                </p:cTn>
                              </p:par>
                              <p:par>
                                <p:cTn id="29" presetID="12" presetClass="entr" presetSubtype="8" fill="hold" nodeType="withEffect">
                                  <p:stCondLst>
                                    <p:cond delay="75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ppt_x</p:attrName>
                                        </p:attrNameLst>
                                      </p:cBhvr>
                                      <p:tavLst>
                                        <p:tav tm="0">
                                          <p:val>
                                            <p:strVal val="#ppt_x-#ppt_w*1.125000"/>
                                          </p:val>
                                        </p:tav>
                                        <p:tav tm="100000">
                                          <p:val>
                                            <p:strVal val="#ppt_x"/>
                                          </p:val>
                                        </p:tav>
                                      </p:tavLst>
                                    </p:anim>
                                    <p:animEffect transition="in" filter="wipe(righ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7225" y="1023620"/>
            <a:ext cx="6095708" cy="5097780"/>
            <a:chOff x="2741871" y="1904999"/>
            <a:chExt cx="1651700" cy="2879651"/>
          </a:xfrm>
        </p:grpSpPr>
        <p:sp>
          <p:nvSpPr>
            <p:cNvPr id="7" name="Rounded Rectangle 9"/>
            <p:cNvSpPr/>
            <p:nvPr/>
          </p:nvSpPr>
          <p:spPr>
            <a:xfrm>
              <a:off x="2741871" y="1904999"/>
              <a:ext cx="16517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32" name="组合 31"/>
            <p:cNvGrpSpPr/>
            <p:nvPr/>
          </p:nvGrpSpPr>
          <p:grpSpPr>
            <a:xfrm>
              <a:off x="2819296" y="1998794"/>
              <a:ext cx="1480174" cy="2697455"/>
              <a:chOff x="2819296" y="1998794"/>
              <a:chExt cx="1480174" cy="2697455"/>
            </a:xfrm>
          </p:grpSpPr>
          <p:sp>
            <p:nvSpPr>
              <p:cNvPr id="8" name="TextBox 10"/>
              <p:cNvSpPr txBox="1"/>
              <p:nvPr/>
            </p:nvSpPr>
            <p:spPr>
              <a:xfrm>
                <a:off x="2819296" y="1998794"/>
                <a:ext cx="1424597" cy="422217"/>
              </a:xfrm>
              <a:prstGeom prst="rect">
                <a:avLst/>
              </a:prstGeom>
              <a:noFill/>
            </p:spPr>
            <p:txBody>
              <a:bodyPr wrap="square" rtlCol="0">
                <a:noAutofit/>
              </a:bodyPr>
              <a:lstStyle/>
              <a:p>
                <a:pPr algn="ctr"/>
                <a:r>
                  <a:rPr lang="zh-CN" altLang="en-US" sz="2400" b="1" dirty="0">
                    <a:solidFill>
                      <a:srgbClr val="4BD7FF"/>
                    </a:solidFill>
                    <a:cs typeface="+mn-ea"/>
                    <a:sym typeface="+mn-lt"/>
                  </a:rPr>
                  <a:t>循迹模块</a:t>
                </a:r>
              </a:p>
              <a:p>
                <a:pPr algn="ctr"/>
                <a:endParaRPr lang="en-US" altLang="zh-CN" sz="2400" b="1" dirty="0">
                  <a:solidFill>
                    <a:srgbClr val="4BD7FF"/>
                  </a:solidFill>
                  <a:cs typeface="+mn-ea"/>
                  <a:sym typeface="+mn-lt"/>
                </a:endParaRPr>
              </a:p>
            </p:txBody>
          </p:sp>
          <p:sp>
            <p:nvSpPr>
              <p:cNvPr id="11" name="TextBox 13"/>
              <p:cNvSpPr txBox="1"/>
              <p:nvPr/>
            </p:nvSpPr>
            <p:spPr>
              <a:xfrm>
                <a:off x="2833762" y="2279721"/>
                <a:ext cx="1465708" cy="2416528"/>
              </a:xfrm>
              <a:prstGeom prst="rect">
                <a:avLst/>
              </a:prstGeom>
              <a:solidFill>
                <a:srgbClr val="4BD7FF"/>
              </a:solidFill>
              <a:ln>
                <a:noFill/>
              </a:ln>
            </p:spPr>
            <p:txBody>
              <a:bodyPr wrap="square" rtlCol="0">
                <a:noAutofit/>
              </a:bodyPr>
              <a:lstStyle/>
              <a:p>
                <a:pPr indent="360000">
                  <a:lnSpc>
                    <a:spcPct val="114000"/>
                  </a:lnSpc>
                  <a:spcAft>
                    <a:spcPts val="600"/>
                  </a:spcAft>
                </a:pPr>
                <a:r>
                  <a:rPr lang="en-US" sz="1600" dirty="0">
                    <a:solidFill>
                      <a:srgbClr val="122041"/>
                    </a:solidFill>
                    <a:cs typeface="+mn-ea"/>
                    <a:sym typeface="+mn-lt"/>
                  </a:rPr>
                  <a:t>车辆长时间无操纵行驶会逐渐偏离原来的行驶方向，因此我们团队利用循迹模块保证车辆沿既定方向行驶，模拟自动驾驶中车辆沿规定方向行驶的情景。</a:t>
                </a:r>
              </a:p>
              <a:p>
                <a:pPr indent="360000">
                  <a:lnSpc>
                    <a:spcPct val="114000"/>
                  </a:lnSpc>
                  <a:spcAft>
                    <a:spcPts val="600"/>
                  </a:spcAft>
                </a:pPr>
                <a:r>
                  <a:rPr lang="en-US" sz="1600" dirty="0">
                    <a:solidFill>
                      <a:srgbClr val="122041"/>
                    </a:solidFill>
                    <a:cs typeface="+mn-ea"/>
                    <a:sym typeface="+mn-lt"/>
                  </a:rPr>
                  <a:t>循迹模块主要依赖一对灰度传感器，利用两侧灰度传感器测得的地面灰度值判断车辆是否偏离既定轨道，主要包含以下四个判断</a:t>
                </a:r>
                <a:r>
                  <a:rPr lang="zh-CN" altLang="en-US" sz="1600" dirty="0">
                    <a:solidFill>
                      <a:srgbClr val="122041"/>
                    </a:solidFill>
                    <a:cs typeface="+mn-ea"/>
                    <a:sym typeface="+mn-lt"/>
                  </a:rPr>
                  <a:t>：</a:t>
                </a:r>
              </a:p>
              <a:p>
                <a:pPr indent="360000">
                  <a:lnSpc>
                    <a:spcPct val="114000"/>
                  </a:lnSpc>
                  <a:spcAft>
                    <a:spcPts val="600"/>
                  </a:spcAft>
                </a:pPr>
                <a:r>
                  <a:rPr lang="zh-CN" altLang="en-US" sz="1600" dirty="0">
                    <a:solidFill>
                      <a:srgbClr val="122041"/>
                    </a:solidFill>
                    <a:cs typeface="+mn-ea"/>
                    <a:sym typeface="+mn-lt"/>
                  </a:rPr>
                  <a:t>	</a:t>
                </a:r>
                <a:r>
                  <a:rPr lang="en-US" altLang="zh-CN" sz="1600" dirty="0">
                    <a:solidFill>
                      <a:srgbClr val="122041"/>
                    </a:solidFill>
                    <a:cs typeface="+mn-ea"/>
                    <a:sym typeface="+mn-lt"/>
                  </a:rPr>
                  <a:t>1.</a:t>
                </a:r>
                <a:r>
                  <a:rPr lang="zh-CN" altLang="en-US" sz="1600" dirty="0">
                    <a:solidFill>
                      <a:srgbClr val="122041"/>
                    </a:solidFill>
                    <a:cs typeface="+mn-ea"/>
                    <a:sym typeface="+mn-lt"/>
                  </a:rPr>
                  <a:t>两白：未偏离轨道</a:t>
                </a:r>
              </a:p>
              <a:p>
                <a:pPr indent="360000">
                  <a:lnSpc>
                    <a:spcPct val="114000"/>
                  </a:lnSpc>
                  <a:spcAft>
                    <a:spcPts val="600"/>
                  </a:spcAft>
                </a:pPr>
                <a:r>
                  <a:rPr lang="zh-CN" altLang="en-US" sz="1600" dirty="0">
                    <a:solidFill>
                      <a:srgbClr val="122041"/>
                    </a:solidFill>
                    <a:cs typeface="+mn-ea"/>
                    <a:sym typeface="+mn-lt"/>
                  </a:rPr>
                  <a:t>	</a:t>
                </a:r>
                <a:r>
                  <a:rPr lang="en-US" altLang="zh-CN" sz="1600" dirty="0">
                    <a:solidFill>
                      <a:srgbClr val="122041"/>
                    </a:solidFill>
                    <a:cs typeface="+mn-ea"/>
                    <a:sym typeface="+mn-lt"/>
                  </a:rPr>
                  <a:t>2.</a:t>
                </a:r>
                <a:r>
                  <a:rPr lang="zh-CN" altLang="en-US" sz="1600" dirty="0">
                    <a:solidFill>
                      <a:srgbClr val="122041"/>
                    </a:solidFill>
                    <a:cs typeface="+mn-ea"/>
                    <a:sym typeface="+mn-lt"/>
                  </a:rPr>
                  <a:t>左黑右白：车辆向右偏离轨道</a:t>
                </a:r>
              </a:p>
              <a:p>
                <a:pPr indent="360000">
                  <a:lnSpc>
                    <a:spcPct val="114000"/>
                  </a:lnSpc>
                  <a:spcAft>
                    <a:spcPts val="600"/>
                  </a:spcAft>
                </a:pPr>
                <a:r>
                  <a:rPr lang="zh-CN" altLang="en-US" sz="1600" dirty="0">
                    <a:solidFill>
                      <a:srgbClr val="122041"/>
                    </a:solidFill>
                    <a:cs typeface="+mn-ea"/>
                    <a:sym typeface="+mn-lt"/>
                  </a:rPr>
                  <a:t>	</a:t>
                </a:r>
                <a:r>
                  <a:rPr lang="en-US" altLang="zh-CN" sz="1600" dirty="0">
                    <a:solidFill>
                      <a:srgbClr val="122041"/>
                    </a:solidFill>
                    <a:cs typeface="+mn-ea"/>
                    <a:sym typeface="+mn-lt"/>
                  </a:rPr>
                  <a:t>3.</a:t>
                </a:r>
                <a:r>
                  <a:rPr lang="zh-CN" altLang="en-US" sz="1600" dirty="0">
                    <a:solidFill>
                      <a:srgbClr val="122041"/>
                    </a:solidFill>
                    <a:cs typeface="+mn-ea"/>
                    <a:sym typeface="+mn-lt"/>
                  </a:rPr>
                  <a:t>左白右黑：车辆向左偏离轨道</a:t>
                </a:r>
              </a:p>
              <a:p>
                <a:pPr indent="360000">
                  <a:lnSpc>
                    <a:spcPct val="114000"/>
                  </a:lnSpc>
                  <a:spcAft>
                    <a:spcPts val="600"/>
                  </a:spcAft>
                </a:pPr>
                <a:r>
                  <a:rPr lang="zh-CN" altLang="en-US" sz="1600" dirty="0">
                    <a:solidFill>
                      <a:srgbClr val="122041"/>
                    </a:solidFill>
                    <a:cs typeface="+mn-ea"/>
                    <a:sym typeface="+mn-lt"/>
                  </a:rPr>
                  <a:t>	</a:t>
                </a:r>
                <a:r>
                  <a:rPr lang="en-US" altLang="zh-CN" sz="1600" dirty="0">
                    <a:solidFill>
                      <a:srgbClr val="122041"/>
                    </a:solidFill>
                    <a:cs typeface="+mn-ea"/>
                    <a:sym typeface="+mn-lt"/>
                  </a:rPr>
                  <a:t>4.</a:t>
                </a:r>
                <a:r>
                  <a:rPr lang="zh-CN" altLang="en-US" sz="1600" dirty="0">
                    <a:solidFill>
                      <a:srgbClr val="122041"/>
                    </a:solidFill>
                    <a:cs typeface="+mn-ea"/>
                    <a:sym typeface="+mn-lt"/>
                  </a:rPr>
                  <a:t>两黑：车辆抵达停止线</a:t>
                </a:r>
              </a:p>
              <a:p>
                <a:pPr indent="360000">
                  <a:lnSpc>
                    <a:spcPct val="114000"/>
                  </a:lnSpc>
                  <a:spcAft>
                    <a:spcPts val="600"/>
                  </a:spcAft>
                </a:pPr>
                <a:r>
                  <a:rPr lang="zh-CN" altLang="en-US" sz="1600" dirty="0">
                    <a:solidFill>
                      <a:srgbClr val="122041"/>
                    </a:solidFill>
                    <a:cs typeface="+mn-ea"/>
                    <a:sym typeface="+mn-lt"/>
                  </a:rPr>
                  <a:t>同时我们团队</a:t>
                </a:r>
                <a:r>
                  <a:rPr lang="zh-CN" altLang="en-US" dirty="0">
                    <a:solidFill>
                      <a:srgbClr val="FF0000"/>
                    </a:solidFill>
                    <a:cs typeface="+mn-ea"/>
                    <a:sym typeface="+mn-lt"/>
                  </a:rPr>
                  <a:t>改进了传统的循迹模块，加入自动避障功能</a:t>
                </a:r>
                <a:r>
                  <a:rPr lang="zh-CN" altLang="en-US" sz="1600" dirty="0">
                    <a:solidFill>
                      <a:srgbClr val="122041"/>
                    </a:solidFill>
                    <a:cs typeface="+mn-ea"/>
                    <a:sym typeface="+mn-lt"/>
                  </a:rPr>
                  <a:t>，并考虑我们设定的场景为单行道，简化了舵机判别模块，主要用于判断前方是否有障碍物。</a:t>
                </a:r>
              </a:p>
            </p:txBody>
          </p:sp>
        </p:gr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技术分析</a:t>
              </a:r>
            </a:p>
          </p:txBody>
        </p:sp>
      </p:grpSp>
      <p:grpSp>
        <p:nvGrpSpPr>
          <p:cNvPr id="2" name="组合 1"/>
          <p:cNvGrpSpPr/>
          <p:nvPr/>
        </p:nvGrpSpPr>
        <p:grpSpPr>
          <a:xfrm>
            <a:off x="7270750" y="1023620"/>
            <a:ext cx="4330700" cy="5097780"/>
            <a:chOff x="2741871" y="1904999"/>
            <a:chExt cx="1651700" cy="2879651"/>
          </a:xfrm>
        </p:grpSpPr>
        <p:sp>
          <p:nvSpPr>
            <p:cNvPr id="3" name="Rounded Rectangle 9"/>
            <p:cNvSpPr/>
            <p:nvPr>
              <p:custDataLst>
                <p:tags r:id="rId2"/>
              </p:custDataLst>
            </p:nvPr>
          </p:nvSpPr>
          <p:spPr>
            <a:xfrm>
              <a:off x="2741871" y="1904999"/>
              <a:ext cx="1651700" cy="2879651"/>
            </a:xfrm>
            <a:prstGeom prst="roundRect">
              <a:avLst>
                <a:gd name="adj" fmla="val 213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D7FF"/>
                </a:solidFill>
                <a:cs typeface="+mn-ea"/>
                <a:sym typeface="+mn-lt"/>
              </a:endParaRPr>
            </a:p>
          </p:txBody>
        </p:sp>
        <p:grpSp>
          <p:nvGrpSpPr>
            <p:cNvPr id="4" name="组合 3"/>
            <p:cNvGrpSpPr/>
            <p:nvPr/>
          </p:nvGrpSpPr>
          <p:grpSpPr>
            <a:xfrm>
              <a:off x="2819296" y="1998794"/>
              <a:ext cx="1480174" cy="2697455"/>
              <a:chOff x="2819296" y="1998794"/>
              <a:chExt cx="1480174" cy="2697455"/>
            </a:xfrm>
          </p:grpSpPr>
          <p:sp>
            <p:nvSpPr>
              <p:cNvPr id="5" name="TextBox 10"/>
              <p:cNvSpPr txBox="1"/>
              <p:nvPr>
                <p:custDataLst>
                  <p:tags r:id="rId3"/>
                </p:custDataLst>
              </p:nvPr>
            </p:nvSpPr>
            <p:spPr>
              <a:xfrm>
                <a:off x="2819296" y="1998794"/>
                <a:ext cx="1424597" cy="422217"/>
              </a:xfrm>
              <a:prstGeom prst="rect">
                <a:avLst/>
              </a:prstGeom>
              <a:noFill/>
            </p:spPr>
            <p:txBody>
              <a:bodyPr wrap="square" rtlCol="0">
                <a:noAutofit/>
              </a:bodyPr>
              <a:lstStyle/>
              <a:p>
                <a:pPr algn="ctr"/>
                <a:r>
                  <a:rPr lang="zh-CN" altLang="en-US" sz="2400" b="1" dirty="0">
                    <a:solidFill>
                      <a:srgbClr val="4BD7FF"/>
                    </a:solidFill>
                    <a:cs typeface="+mn-ea"/>
                    <a:sym typeface="+mn-lt"/>
                  </a:rPr>
                  <a:t>设备联动模块</a:t>
                </a:r>
              </a:p>
              <a:p>
                <a:pPr algn="ctr"/>
                <a:endParaRPr lang="en-US" altLang="zh-CN" sz="2400" b="1" dirty="0">
                  <a:solidFill>
                    <a:srgbClr val="4BD7FF"/>
                  </a:solidFill>
                  <a:cs typeface="+mn-ea"/>
                  <a:sym typeface="+mn-lt"/>
                </a:endParaRPr>
              </a:p>
            </p:txBody>
          </p:sp>
          <p:sp>
            <p:nvSpPr>
              <p:cNvPr id="6" name="TextBox 13"/>
              <p:cNvSpPr txBox="1"/>
              <p:nvPr>
                <p:custDataLst>
                  <p:tags r:id="rId4"/>
                </p:custDataLst>
              </p:nvPr>
            </p:nvSpPr>
            <p:spPr>
              <a:xfrm>
                <a:off x="2833762" y="2367394"/>
                <a:ext cx="1465708" cy="2328855"/>
              </a:xfrm>
              <a:prstGeom prst="rect">
                <a:avLst/>
              </a:prstGeom>
              <a:solidFill>
                <a:srgbClr val="4BD7FF"/>
              </a:solidFill>
              <a:ln>
                <a:noFill/>
              </a:ln>
            </p:spPr>
            <p:txBody>
              <a:bodyPr wrap="square" rtlCol="0">
                <a:noAutofit/>
              </a:bodyPr>
              <a:lstStyle/>
              <a:p>
                <a:pPr indent="360000">
                  <a:lnSpc>
                    <a:spcPct val="150000"/>
                  </a:lnSpc>
                </a:pPr>
                <a:r>
                  <a:rPr lang="en-US" sz="1600" dirty="0">
                    <a:solidFill>
                      <a:srgbClr val="122041"/>
                    </a:solidFill>
                    <a:cs typeface="+mn-ea"/>
                    <a:sym typeface="+mn-lt"/>
                  </a:rPr>
                  <a:t>我们团队基于MQTT数据传输协议，利用华为云平台，将给设备连接入云端，接收各设备的上报信息，经由华为云设备联动模块，自动下发既定的指令，实现</a:t>
                </a:r>
                <a:r>
                  <a:rPr lang="en-US" dirty="0">
                    <a:solidFill>
                      <a:srgbClr val="FF0000"/>
                    </a:solidFill>
                    <a:cs typeface="+mn-ea"/>
                    <a:sym typeface="+mn-lt"/>
                  </a:rPr>
                  <a:t>全过程自动进行</a:t>
                </a:r>
                <a:r>
                  <a:rPr lang="en-US" sz="1600" dirty="0">
                    <a:solidFill>
                      <a:srgbClr val="122041"/>
                    </a:solidFill>
                    <a:cs typeface="+mn-ea"/>
                    <a:sym typeface="+mn-lt"/>
                  </a:rPr>
                  <a:t>，无需人为调控。</a:t>
                </a:r>
              </a:p>
              <a:p>
                <a:pPr indent="360000">
                  <a:lnSpc>
                    <a:spcPct val="150000"/>
                  </a:lnSpc>
                </a:pPr>
                <a:r>
                  <a:rPr lang="en-US" sz="1600" dirty="0">
                    <a:solidFill>
                      <a:srgbClr val="122041"/>
                    </a:solidFill>
                    <a:cs typeface="+mn-ea"/>
                    <a:sym typeface="+mn-lt"/>
                  </a:rPr>
                  <a:t>同时我们编写python程序，利用</a:t>
                </a:r>
                <a:r>
                  <a:rPr lang="en-US" dirty="0">
                    <a:solidFill>
                      <a:srgbClr val="FF0000"/>
                    </a:solidFill>
                    <a:cs typeface="+mn-ea"/>
                    <a:sym typeface="+mn-lt"/>
                  </a:rPr>
                  <a:t>yolov8视觉算法</a:t>
                </a:r>
                <a:r>
                  <a:rPr lang="en-US" sz="1600" dirty="0">
                    <a:solidFill>
                      <a:srgbClr val="122041"/>
                    </a:solidFill>
                    <a:cs typeface="+mn-ea"/>
                    <a:sym typeface="+mn-lt"/>
                  </a:rPr>
                  <a:t>，对紧急车辆进行识别，并对交通信号灯下发相应的指令，交通灯的状态变化引起车辆状态的变化，从而实现既定方案。</a:t>
                </a: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382276" y="202078"/>
            <a:ext cx="4291324" cy="368300"/>
            <a:chOff x="382276" y="202078"/>
            <a:chExt cx="4291324" cy="368300"/>
          </a:xfrm>
        </p:grpSpPr>
        <p:grpSp>
          <p:nvGrpSpPr>
            <p:cNvPr id="47" name="组合 46"/>
            <p:cNvGrpSpPr/>
            <p:nvPr/>
          </p:nvGrpSpPr>
          <p:grpSpPr>
            <a:xfrm>
              <a:off x="382276" y="269854"/>
              <a:ext cx="604607" cy="274860"/>
              <a:chOff x="775976" y="295254"/>
              <a:chExt cx="604607" cy="274860"/>
            </a:xfrm>
          </p:grpSpPr>
          <p:grpSp>
            <p:nvGrpSpPr>
              <p:cNvPr id="49" name="组合 48"/>
              <p:cNvGrpSpPr/>
              <p:nvPr/>
            </p:nvGrpSpPr>
            <p:grpSpPr>
              <a:xfrm rot="2788198">
                <a:off x="784307" y="286923"/>
                <a:ext cx="266582" cy="283243"/>
                <a:chOff x="4389120" y="2293620"/>
                <a:chExt cx="609600" cy="647700"/>
              </a:xfrm>
            </p:grpSpPr>
            <p:cxnSp>
              <p:nvCxnSpPr>
                <p:cNvPr id="56" name="直接连接符 5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rot="2788198">
                <a:off x="938001" y="286923"/>
                <a:ext cx="266582" cy="283243"/>
                <a:chOff x="4389120" y="2293620"/>
                <a:chExt cx="609600" cy="647700"/>
              </a:xfrm>
            </p:grpSpPr>
            <p:cxnSp>
              <p:nvCxnSpPr>
                <p:cNvPr id="54" name="直接连接符 5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2788198">
                <a:off x="1105671" y="295201"/>
                <a:ext cx="266582" cy="283243"/>
                <a:chOff x="4389120" y="2293620"/>
                <a:chExt cx="609600" cy="647700"/>
              </a:xfrm>
            </p:grpSpPr>
            <p:cxnSp>
              <p:nvCxnSpPr>
                <p:cNvPr id="52" name="直接连接符 5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运行结果与分析</a:t>
              </a:r>
            </a:p>
          </p:txBody>
        </p:sp>
      </p:grpSp>
      <p:grpSp>
        <p:nvGrpSpPr>
          <p:cNvPr id="23" name="组合 22"/>
          <p:cNvGrpSpPr/>
          <p:nvPr/>
        </p:nvGrpSpPr>
        <p:grpSpPr>
          <a:xfrm>
            <a:off x="1265555" y="1015365"/>
            <a:ext cx="9673590" cy="5092701"/>
            <a:chOff x="558" y="1992"/>
            <a:chExt cx="13682" cy="7129"/>
          </a:xfrm>
        </p:grpSpPr>
        <p:cxnSp>
          <p:nvCxnSpPr>
            <p:cNvPr id="4" name="Straight Connector 34"/>
            <p:cNvCxnSpPr/>
            <p:nvPr/>
          </p:nvCxnSpPr>
          <p:spPr>
            <a:xfrm>
              <a:off x="2528" y="2600"/>
              <a:ext cx="0" cy="2892"/>
            </a:xfrm>
            <a:prstGeom prst="line">
              <a:avLst/>
            </a:prstGeom>
            <a:ln w="9525">
              <a:solidFill>
                <a:schemeClr val="bg1">
                  <a:lumMod val="75000"/>
                </a:schemeClr>
              </a:solidFill>
              <a:prstDash val="dash"/>
            </a:ln>
            <a:effectLst/>
          </p:spPr>
          <p:style>
            <a:lnRef idx="1">
              <a:schemeClr val="dk1"/>
            </a:lnRef>
            <a:fillRef idx="0">
              <a:schemeClr val="dk1"/>
            </a:fillRef>
            <a:effectRef idx="0">
              <a:schemeClr val="dk1"/>
            </a:effectRef>
            <a:fontRef idx="minor">
              <a:schemeClr val="tx1"/>
            </a:fontRef>
          </p:style>
        </p:cxnSp>
        <p:cxnSp>
          <p:nvCxnSpPr>
            <p:cNvPr id="9" name="Straight Connector 35"/>
            <p:cNvCxnSpPr/>
            <p:nvPr/>
          </p:nvCxnSpPr>
          <p:spPr>
            <a:xfrm>
              <a:off x="7068" y="2600"/>
              <a:ext cx="0" cy="2892"/>
            </a:xfrm>
            <a:prstGeom prst="line">
              <a:avLst/>
            </a:prstGeom>
            <a:ln w="9525">
              <a:solidFill>
                <a:schemeClr val="bg1">
                  <a:lumMod val="75000"/>
                </a:schemeClr>
              </a:solidFill>
              <a:prstDash val="dash"/>
            </a:ln>
            <a:effectLst/>
          </p:spPr>
          <p:style>
            <a:lnRef idx="1">
              <a:schemeClr val="dk1"/>
            </a:lnRef>
            <a:fillRef idx="0">
              <a:schemeClr val="dk1"/>
            </a:fillRef>
            <a:effectRef idx="0">
              <a:schemeClr val="dk1"/>
            </a:effectRef>
            <a:fontRef idx="minor">
              <a:schemeClr val="tx1"/>
            </a:fontRef>
          </p:style>
        </p:cxnSp>
        <p:cxnSp>
          <p:nvCxnSpPr>
            <p:cNvPr id="10" name="Straight Connector 35"/>
            <p:cNvCxnSpPr/>
            <p:nvPr/>
          </p:nvCxnSpPr>
          <p:spPr>
            <a:xfrm>
              <a:off x="11978" y="2587"/>
              <a:ext cx="0" cy="2892"/>
            </a:xfrm>
            <a:prstGeom prst="line">
              <a:avLst/>
            </a:prstGeom>
            <a:ln w="9525">
              <a:solidFill>
                <a:schemeClr val="bg1">
                  <a:lumMod val="75000"/>
                </a:schemeClr>
              </a:solidFill>
              <a:prstDash val="dash"/>
            </a:ln>
            <a:effectLst/>
          </p:spPr>
          <p:style>
            <a:lnRef idx="1">
              <a:schemeClr val="dk1"/>
            </a:lnRef>
            <a:fillRef idx="0">
              <a:schemeClr val="dk1"/>
            </a:fillRef>
            <a:effectRef idx="0">
              <a:schemeClr val="dk1"/>
            </a:effectRef>
            <a:fontRef idx="minor">
              <a:schemeClr val="tx1"/>
            </a:fontRef>
          </p:style>
        </p:cxnSp>
        <p:grpSp>
          <p:nvGrpSpPr>
            <p:cNvPr id="22" name="组合 21"/>
            <p:cNvGrpSpPr/>
            <p:nvPr/>
          </p:nvGrpSpPr>
          <p:grpSpPr>
            <a:xfrm>
              <a:off x="558" y="1992"/>
              <a:ext cx="13682" cy="7129"/>
              <a:chOff x="558" y="1992"/>
              <a:chExt cx="13682" cy="7129"/>
            </a:xfrm>
          </p:grpSpPr>
          <p:cxnSp>
            <p:nvCxnSpPr>
              <p:cNvPr id="3" name="Straight Connector 33"/>
              <p:cNvCxnSpPr>
                <a:endCxn id="8" idx="2"/>
              </p:cNvCxnSpPr>
              <p:nvPr/>
            </p:nvCxnSpPr>
            <p:spPr>
              <a:xfrm>
                <a:off x="2576" y="2587"/>
                <a:ext cx="9317" cy="0"/>
              </a:xfrm>
              <a:prstGeom prst="line">
                <a:avLst/>
              </a:prstGeom>
              <a:ln w="9525">
                <a:solidFill>
                  <a:schemeClr val="bg1">
                    <a:lumMod val="75000"/>
                  </a:schemeClr>
                </a:solidFill>
                <a:prstDash val="dash"/>
              </a:ln>
              <a:effectLst/>
            </p:spPr>
            <p:style>
              <a:lnRef idx="1">
                <a:schemeClr val="dk1"/>
              </a:lnRef>
              <a:fillRef idx="0">
                <a:schemeClr val="dk1"/>
              </a:fillRef>
              <a:effectRef idx="0">
                <a:schemeClr val="dk1"/>
              </a:effectRef>
              <a:fontRef idx="minor">
                <a:schemeClr val="tx1"/>
              </a:fontRef>
            </p:style>
          </p:cxnSp>
          <p:sp>
            <p:nvSpPr>
              <p:cNvPr id="7" name="Oval 119"/>
              <p:cNvSpPr/>
              <p:nvPr/>
            </p:nvSpPr>
            <p:spPr>
              <a:xfrm>
                <a:off x="2425" y="2502"/>
                <a:ext cx="170" cy="170"/>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sp>
            <p:nvSpPr>
              <p:cNvPr id="8" name="Oval 120"/>
              <p:cNvSpPr/>
              <p:nvPr/>
            </p:nvSpPr>
            <p:spPr>
              <a:xfrm>
                <a:off x="11893" y="2502"/>
                <a:ext cx="170" cy="170"/>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solidFill>
                    <a:srgbClr val="4BD7FF"/>
                  </a:solidFill>
                  <a:cs typeface="+mn-ea"/>
                  <a:sym typeface="+mn-lt"/>
                </a:endParaRPr>
              </a:p>
            </p:txBody>
          </p:sp>
          <p:grpSp>
            <p:nvGrpSpPr>
              <p:cNvPr id="11" name="组合 10"/>
              <p:cNvGrpSpPr/>
              <p:nvPr/>
            </p:nvGrpSpPr>
            <p:grpSpPr>
              <a:xfrm>
                <a:off x="558" y="5093"/>
                <a:ext cx="4139" cy="3506"/>
                <a:chOff x="558" y="5093"/>
                <a:chExt cx="4139" cy="3506"/>
              </a:xfrm>
            </p:grpSpPr>
            <p:sp>
              <p:nvSpPr>
                <p:cNvPr id="25" name="文本框 24"/>
                <p:cNvSpPr txBox="1"/>
                <p:nvPr/>
              </p:nvSpPr>
              <p:spPr>
                <a:xfrm>
                  <a:off x="793" y="6065"/>
                  <a:ext cx="3706" cy="2534"/>
                </a:xfrm>
                <a:prstGeom prst="rect">
                  <a:avLst/>
                </a:prstGeom>
                <a:noFill/>
                <a:ln>
                  <a:solidFill>
                    <a:schemeClr val="bg1"/>
                  </a:solidFill>
                </a:ln>
              </p:spPr>
              <p:txBody>
                <a:bodyPr wrap="square" rtlCol="0">
                  <a:spAutoFit/>
                  <a:scene3d>
                    <a:camera prst="orthographicFront"/>
                    <a:lightRig rig="threePt" dir="t"/>
                  </a:scene3d>
                  <a:sp3d contourW="12700"/>
                </a:bodyPr>
                <a:lstStyle/>
                <a:p>
                  <a:pPr indent="360000" algn="l">
                    <a:lnSpc>
                      <a:spcPct val="114000"/>
                    </a:lnSpc>
                  </a:pPr>
                  <a:r>
                    <a:rPr sz="1400" dirty="0">
                      <a:solidFill>
                        <a:srgbClr val="4BD7FF"/>
                      </a:solidFill>
                      <a:cs typeface="+mn-ea"/>
                      <a:sym typeface="+mn-lt"/>
                    </a:rPr>
                    <a:t>由于设备需要初始化，网络连接需要一定时间。当设备长时间未连接到云端，会自动反复重连，造成设备无法连接云端。通过设置连接超时参数，控制超时时间，解决了这个问题。</a:t>
                  </a:r>
                </a:p>
              </p:txBody>
            </p:sp>
            <p:sp>
              <p:nvSpPr>
                <p:cNvPr id="30" name="矩形 29"/>
                <p:cNvSpPr/>
                <p:nvPr/>
              </p:nvSpPr>
              <p:spPr>
                <a:xfrm>
                  <a:off x="558" y="5093"/>
                  <a:ext cx="4139" cy="571"/>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解决设备连接超时</a:t>
                  </a:r>
                </a:p>
              </p:txBody>
            </p:sp>
          </p:grpSp>
          <p:grpSp>
            <p:nvGrpSpPr>
              <p:cNvPr id="12" name="组合 11"/>
              <p:cNvGrpSpPr/>
              <p:nvPr/>
            </p:nvGrpSpPr>
            <p:grpSpPr>
              <a:xfrm>
                <a:off x="4891" y="5093"/>
                <a:ext cx="4152" cy="4028"/>
                <a:chOff x="558" y="5198"/>
                <a:chExt cx="4152" cy="4028"/>
              </a:xfrm>
            </p:grpSpPr>
            <p:sp>
              <p:nvSpPr>
                <p:cNvPr id="13" name="文本框 12"/>
                <p:cNvSpPr txBox="1"/>
                <p:nvPr>
                  <p:custDataLst>
                    <p:tags r:id="rId5"/>
                  </p:custDataLst>
                </p:nvPr>
              </p:nvSpPr>
              <p:spPr>
                <a:xfrm>
                  <a:off x="793" y="6692"/>
                  <a:ext cx="3706" cy="2534"/>
                </a:xfrm>
                <a:prstGeom prst="rect">
                  <a:avLst/>
                </a:prstGeom>
                <a:noFill/>
                <a:ln>
                  <a:solidFill>
                    <a:schemeClr val="bg1"/>
                  </a:solidFill>
                </a:ln>
              </p:spPr>
              <p:txBody>
                <a:bodyPr wrap="square" rtlCol="0">
                  <a:spAutoFit/>
                  <a:scene3d>
                    <a:camera prst="orthographicFront"/>
                    <a:lightRig rig="threePt" dir="t"/>
                  </a:scene3d>
                  <a:sp3d contourW="12700"/>
                </a:bodyPr>
                <a:lstStyle/>
                <a:p>
                  <a:pPr indent="360000">
                    <a:lnSpc>
                      <a:spcPct val="114000"/>
                    </a:lnSpc>
                  </a:pPr>
                  <a:r>
                    <a:rPr sz="1400" dirty="0">
                      <a:solidFill>
                        <a:srgbClr val="4BD7FF"/>
                      </a:solidFill>
                      <a:cs typeface="+mn-ea"/>
                      <a:sym typeface="+mn-lt"/>
                    </a:rPr>
                    <a:t>由于传统的循迹模块较为古老，与其他的模块配合会出现各种问题。在嵌入循迹模块时，会出现设备云端掉线的问题。通过在循迹模块中加入网络响应确认模块，维持设备在线状态。</a:t>
                  </a:r>
                </a:p>
              </p:txBody>
            </p:sp>
            <p:sp>
              <p:nvSpPr>
                <p:cNvPr id="14" name="矩形 13"/>
                <p:cNvSpPr/>
                <p:nvPr>
                  <p:custDataLst>
                    <p:tags r:id="rId6"/>
                  </p:custDataLst>
                </p:nvPr>
              </p:nvSpPr>
              <p:spPr>
                <a:xfrm>
                  <a:off x="558" y="5198"/>
                  <a:ext cx="4152" cy="1058"/>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解决避障模块无法嵌入循迹模块</a:t>
                  </a:r>
                </a:p>
              </p:txBody>
            </p:sp>
          </p:grpSp>
          <p:grpSp>
            <p:nvGrpSpPr>
              <p:cNvPr id="15" name="组合 14"/>
              <p:cNvGrpSpPr/>
              <p:nvPr/>
            </p:nvGrpSpPr>
            <p:grpSpPr>
              <a:xfrm>
                <a:off x="10008" y="5093"/>
                <a:ext cx="4232" cy="2997"/>
                <a:chOff x="558" y="5198"/>
                <a:chExt cx="4232" cy="2997"/>
              </a:xfrm>
            </p:grpSpPr>
            <p:sp>
              <p:nvSpPr>
                <p:cNvPr id="16" name="文本框 15"/>
                <p:cNvSpPr txBox="1"/>
                <p:nvPr>
                  <p:custDataLst>
                    <p:tags r:id="rId3"/>
                  </p:custDataLst>
                </p:nvPr>
              </p:nvSpPr>
              <p:spPr>
                <a:xfrm>
                  <a:off x="793" y="6692"/>
                  <a:ext cx="3706" cy="1503"/>
                </a:xfrm>
                <a:prstGeom prst="rect">
                  <a:avLst/>
                </a:prstGeom>
                <a:noFill/>
                <a:ln>
                  <a:solidFill>
                    <a:schemeClr val="bg1"/>
                  </a:solidFill>
                </a:ln>
              </p:spPr>
              <p:txBody>
                <a:bodyPr wrap="square" rtlCol="0">
                  <a:spAutoFit/>
                  <a:scene3d>
                    <a:camera prst="orthographicFront"/>
                    <a:lightRig rig="threePt" dir="t"/>
                  </a:scene3d>
                  <a:sp3d contourW="12700"/>
                </a:bodyPr>
                <a:lstStyle/>
                <a:p>
                  <a:pPr indent="360000">
                    <a:lnSpc>
                      <a:spcPct val="114000"/>
                    </a:lnSpc>
                  </a:pPr>
                  <a:r>
                    <a:rPr sz="1400" dirty="0">
                      <a:solidFill>
                        <a:srgbClr val="4BD7FF"/>
                      </a:solidFill>
                      <a:cs typeface="+mn-ea"/>
                      <a:sym typeface="+mn-lt"/>
                    </a:rPr>
                    <a:t>由于传统循迹模块下不支持云端连接，需要在将消息收发模块加入循迹状态下的命令接收。</a:t>
                  </a:r>
                </a:p>
              </p:txBody>
            </p:sp>
            <p:sp>
              <p:nvSpPr>
                <p:cNvPr id="17" name="矩形 16"/>
                <p:cNvSpPr/>
                <p:nvPr>
                  <p:custDataLst>
                    <p:tags r:id="rId4"/>
                  </p:custDataLst>
                </p:nvPr>
              </p:nvSpPr>
              <p:spPr>
                <a:xfrm>
                  <a:off x="558" y="5198"/>
                  <a:ext cx="4232" cy="1030"/>
                </a:xfrm>
                <a:prstGeom prst="rect">
                  <a:avLst/>
                </a:prstGeom>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解决循迹状态下设备接收云端命令问题</a:t>
                  </a:r>
                </a:p>
              </p:txBody>
            </p:sp>
          </p:grpSp>
          <p:sp>
            <p:nvSpPr>
              <p:cNvPr id="21" name="矩形 20"/>
              <p:cNvSpPr/>
              <p:nvPr>
                <p:custDataLst>
                  <p:tags r:id="rId2"/>
                </p:custDataLst>
              </p:nvPr>
            </p:nvSpPr>
            <p:spPr>
              <a:xfrm>
                <a:off x="4499" y="1992"/>
                <a:ext cx="5092" cy="1058"/>
              </a:xfrm>
              <a:prstGeom prst="rect">
                <a:avLst/>
              </a:prstGeom>
              <a:solidFill>
                <a:schemeClr val="tx2"/>
              </a:solidFill>
              <a:ln>
                <a:solidFill>
                  <a:schemeClr val="bg1"/>
                </a:solidFill>
              </a:ln>
            </p:spPr>
            <p:txBody>
              <a:bodyPr wrap="square">
                <a:spAutoFit/>
                <a:scene3d>
                  <a:camera prst="orthographicFront"/>
                  <a:lightRig rig="threePt" dir="t"/>
                </a:scene3d>
                <a:sp3d contourW="12700"/>
              </a:bodyPr>
              <a:lstStyle/>
              <a:p>
                <a:pPr algn="ctr">
                  <a:lnSpc>
                    <a:spcPct val="120000"/>
                  </a:lnSpc>
                </a:pPr>
                <a:r>
                  <a:rPr lang="zh-CN" altLang="en-US" b="1" dirty="0">
                    <a:solidFill>
                      <a:schemeClr val="accent1">
                        <a:lumMod val="20000"/>
                        <a:lumOff val="80000"/>
                      </a:schemeClr>
                    </a:solidFill>
                    <a:cs typeface="+mn-ea"/>
                    <a:sym typeface="+mn-lt"/>
                  </a:rPr>
                  <a:t>在方案验证过程中，我们攻克了许多问题，具体如下</a:t>
                </a: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checkerboard(across)">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03</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2935705" cy="1202070"/>
            <a:chOff x="4602496" y="2705479"/>
            <a:chExt cx="2935705" cy="1202070"/>
          </a:xfrm>
          <a:solidFill>
            <a:srgbClr val="122041"/>
          </a:solidFill>
        </p:grpSpPr>
        <p:sp>
          <p:nvSpPr>
            <p:cNvPr id="70" name="文本框 69"/>
            <p:cNvSpPr txBox="1"/>
            <p:nvPr/>
          </p:nvSpPr>
          <p:spPr>
            <a:xfrm>
              <a:off x="4602496" y="2705479"/>
              <a:ext cx="2790592" cy="1198880"/>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财务</a:t>
              </a: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分析</a:t>
              </a: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additive="base">
                                        <p:cTn id="17" dur="500" fill="hold"/>
                                        <p:tgtEl>
                                          <p:spTgt spid="69"/>
                                        </p:tgtEl>
                                        <p:attrNameLst>
                                          <p:attrName>ppt_x</p:attrName>
                                        </p:attrNameLst>
                                      </p:cBhvr>
                                      <p:tavLst>
                                        <p:tav tm="0">
                                          <p:val>
                                            <p:strVal val="#ppt_x"/>
                                          </p:val>
                                        </p:tav>
                                        <p:tav tm="100000">
                                          <p:val>
                                            <p:strVal val="#ppt_x"/>
                                          </p:val>
                                        </p:tav>
                                      </p:tavLst>
                                    </p:anim>
                                    <p:anim calcmode="lin" valueType="num">
                                      <p:cBhvr additive="base">
                                        <p:cTn id="1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财务分析</a:t>
              </a:r>
            </a:p>
          </p:txBody>
        </p:sp>
      </p:grpSp>
      <p:grpSp>
        <p:nvGrpSpPr>
          <p:cNvPr id="2" name="그룹 7"/>
          <p:cNvGrpSpPr/>
          <p:nvPr/>
        </p:nvGrpSpPr>
        <p:grpSpPr>
          <a:xfrm>
            <a:off x="1416685" y="524095"/>
            <a:ext cx="9663429" cy="1415195"/>
            <a:chOff x="1696791" y="5155739"/>
            <a:chExt cx="8063331" cy="591611"/>
          </a:xfrm>
        </p:grpSpPr>
        <p:sp>
          <p:nvSpPr>
            <p:cNvPr id="3" name="Rectangle 3"/>
            <p:cNvSpPr txBox="1"/>
            <p:nvPr>
              <p:custDataLst>
                <p:tags r:id="rId2"/>
              </p:custDataLst>
            </p:nvPr>
          </p:nvSpPr>
          <p:spPr bwMode="auto">
            <a:xfrm>
              <a:off x="2928703" y="5218986"/>
              <a:ext cx="6831419" cy="528364"/>
            </a:xfrm>
            <a:prstGeom prst="rect">
              <a:avLst/>
            </a:prstGeom>
          </p:spPr>
          <p:txBody>
            <a:bodyPr wrap="square" lIns="0" tIns="0" rIns="0" bIns="0" anchor="t" anchorCtr="0">
              <a:no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360000">
                <a:lnSpc>
                  <a:spcPct val="150000"/>
                </a:lnSpc>
                <a:defRPr/>
              </a:pPr>
              <a:r>
                <a:rPr lang="zh-CN" altLang="en-US" sz="1800" dirty="0">
                  <a:solidFill>
                    <a:srgbClr val="4BD7FF"/>
                  </a:solidFill>
                  <a:latin typeface="+mn-lt"/>
                  <a:ea typeface="+mn-ea"/>
                  <a:cs typeface="+mn-ea"/>
                  <a:sym typeface="+mn-lt"/>
                </a:rPr>
                <a:t>  前期成本包括有高性能高算力服务器采购和租赁，系统的研发和维护，产品的营销和推广，数据集建设和标注需要大量信息学科领域的人力和学术界和研发界资源等，共计100万元。</a:t>
              </a:r>
            </a:p>
          </p:txBody>
        </p:sp>
        <p:sp>
          <p:nvSpPr>
            <p:cNvPr id="4" name="Rectangle 3"/>
            <p:cNvSpPr txBox="1"/>
            <p:nvPr>
              <p:custDataLst>
                <p:tags r:id="rId3"/>
              </p:custDataLst>
            </p:nvPr>
          </p:nvSpPr>
          <p:spPr bwMode="auto">
            <a:xfrm>
              <a:off x="1696791" y="5155739"/>
              <a:ext cx="2443161" cy="406908"/>
            </a:xfrm>
            <a:prstGeom prst="rect">
              <a:avLst/>
            </a:prstGeom>
          </p:spPr>
          <p:txBody>
            <a:bodyPr wrap="square" lIns="0" tIns="0" rIns="0" bIns="0" anchor="ctr">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nSpc>
                  <a:spcPct val="150000"/>
                </a:lnSpc>
                <a:spcBef>
                  <a:spcPts val="0"/>
                </a:spcBef>
                <a:defRPr/>
              </a:pPr>
              <a:r>
                <a:rPr lang="zh-CN" altLang="en-US" b="1" dirty="0">
                  <a:solidFill>
                    <a:srgbClr val="4BD7FF"/>
                  </a:solidFill>
                  <a:latin typeface="+mn-lt"/>
                  <a:ea typeface="+mn-ea"/>
                  <a:cs typeface="+mn-ea"/>
                  <a:sym typeface="+mn-lt"/>
                </a:rPr>
                <a:t>初始投资：</a:t>
              </a:r>
            </a:p>
          </p:txBody>
        </p:sp>
      </p:grpSp>
      <p:graphicFrame>
        <p:nvGraphicFramePr>
          <p:cNvPr id="9" name="图表 8"/>
          <p:cNvGraphicFramePr/>
          <p:nvPr/>
        </p:nvGraphicFramePr>
        <p:xfrm>
          <a:off x="1416685" y="1939290"/>
          <a:ext cx="8174355" cy="449389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heckerboard(across)">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03555" y="871855"/>
            <a:ext cx="2315210" cy="3869054"/>
            <a:chOff x="2788" y="7566"/>
            <a:chExt cx="3646" cy="6093"/>
          </a:xfrm>
        </p:grpSpPr>
        <p:grpSp>
          <p:nvGrpSpPr>
            <p:cNvPr id="22" name="그룹 7"/>
            <p:cNvGrpSpPr/>
            <p:nvPr/>
          </p:nvGrpSpPr>
          <p:grpSpPr>
            <a:xfrm>
              <a:off x="2822" y="7780"/>
              <a:ext cx="3612" cy="5879"/>
              <a:chOff x="813523" y="5374621"/>
              <a:chExt cx="1913836" cy="3290868"/>
            </a:xfrm>
          </p:grpSpPr>
          <p:sp>
            <p:nvSpPr>
              <p:cNvPr id="23" name="Rectangle 3"/>
              <p:cNvSpPr txBox="1"/>
              <p:nvPr/>
            </p:nvSpPr>
            <p:spPr bwMode="auto">
              <a:xfrm>
                <a:off x="813523" y="6241791"/>
                <a:ext cx="1913836" cy="2423698"/>
              </a:xfrm>
              <a:prstGeom prst="rect">
                <a:avLst/>
              </a:prstGeom>
            </p:spPr>
            <p:txBody>
              <a:bodyPr wrap="square" lIns="0" tIns="0" rIns="0" bIns="0" anchor="t" anchorCtr="0">
                <a:sp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396000">
                  <a:lnSpc>
                    <a:spcPct val="150000"/>
                  </a:lnSpc>
                  <a:defRPr/>
                </a:pPr>
                <a:r>
                  <a:rPr lang="zh-CN" altLang="en-US" sz="1800" dirty="0">
                    <a:solidFill>
                      <a:srgbClr val="4BD7FF"/>
                    </a:solidFill>
                    <a:latin typeface="+mn-lt"/>
                    <a:ea typeface="+mn-ea"/>
                    <a:cs typeface="+mn-ea"/>
                    <a:sym typeface="+mn-lt"/>
                  </a:rPr>
                  <a:t> 根据对未来五年的市场需求预测以及销售预测和定价策略，结合企业的生产能力，团队对未来五年销售收入做出如下预算。</a:t>
                </a:r>
              </a:p>
              <a:p>
                <a:pPr marL="0" indent="0">
                  <a:lnSpc>
                    <a:spcPct val="150000"/>
                  </a:lnSpc>
                  <a:defRPr/>
                </a:pPr>
                <a:r>
                  <a:rPr lang="en-US" altLang="ko-KR" sz="1200" dirty="0">
                    <a:solidFill>
                      <a:srgbClr val="4BD7FF"/>
                    </a:solidFill>
                    <a:latin typeface="+mn-lt"/>
                    <a:ea typeface="+mn-ea"/>
                    <a:cs typeface="+mn-ea"/>
                    <a:sym typeface="+mn-lt"/>
                  </a:rPr>
                  <a:t>.</a:t>
                </a:r>
              </a:p>
            </p:txBody>
          </p:sp>
          <p:sp>
            <p:nvSpPr>
              <p:cNvPr id="24" name="Rectangle 3"/>
              <p:cNvSpPr txBox="1"/>
              <p:nvPr/>
            </p:nvSpPr>
            <p:spPr bwMode="auto">
              <a:xfrm>
                <a:off x="1583402" y="5374621"/>
                <a:ext cx="1100509" cy="481450"/>
              </a:xfrm>
              <a:prstGeom prst="rect">
                <a:avLst/>
              </a:prstGeom>
            </p:spPr>
            <p:txBody>
              <a:bodyPr wrap="square" lIns="0" tIns="0" rIns="0" bIns="0" anchor="ctr">
                <a:no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nSpc>
                    <a:spcPct val="150000"/>
                  </a:lnSpc>
                  <a:spcBef>
                    <a:spcPts val="0"/>
                  </a:spcBef>
                  <a:defRPr/>
                </a:pPr>
                <a:r>
                  <a:rPr lang="zh-CN" altLang="en-US" sz="2400" b="1" dirty="0">
                    <a:solidFill>
                      <a:srgbClr val="4BD7FF"/>
                    </a:solidFill>
                    <a:latin typeface="+mn-lt"/>
                    <a:ea typeface="+mn-ea"/>
                    <a:cs typeface="+mn-ea"/>
                    <a:sym typeface="+mn-lt"/>
                  </a:rPr>
                  <a:t>财务预算</a:t>
                </a:r>
              </a:p>
            </p:txBody>
          </p:sp>
        </p:grpSp>
        <p:grpSp>
          <p:nvGrpSpPr>
            <p:cNvPr id="28" name="Group 29"/>
            <p:cNvGrpSpPr/>
            <p:nvPr/>
          </p:nvGrpSpPr>
          <p:grpSpPr>
            <a:xfrm>
              <a:off x="2788" y="7566"/>
              <a:ext cx="1287" cy="1287"/>
              <a:chOff x="4493646" y="4996070"/>
              <a:chExt cx="817494" cy="817494"/>
            </a:xfrm>
          </p:grpSpPr>
          <p:sp>
            <p:nvSpPr>
              <p:cNvPr id="29" name="Oval 30"/>
              <p:cNvSpPr/>
              <p:nvPr/>
            </p:nvSpPr>
            <p:spPr>
              <a:xfrm>
                <a:off x="4493646" y="4996070"/>
                <a:ext cx="817494" cy="817494"/>
              </a:xfrm>
              <a:prstGeom prst="ellipse">
                <a:avLst/>
              </a:prstGeom>
              <a:gradFill flip="none" rotWithShape="1">
                <a:gsLst>
                  <a:gs pos="0">
                    <a:srgbClr val="62FFFF"/>
                  </a:gs>
                  <a:gs pos="100000">
                    <a:srgbClr val="1B82FF"/>
                  </a:gs>
                </a:gsLst>
                <a:lin ang="0" scaled="1"/>
                <a:tileRect/>
              </a:gradFill>
              <a:ln w="3175">
                <a:no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solidFill>
                    <a:srgbClr val="4BD7FF"/>
                  </a:solidFill>
                  <a:cs typeface="+mn-ea"/>
                  <a:sym typeface="+mn-lt"/>
                </a:endParaRPr>
              </a:p>
            </p:txBody>
          </p:sp>
          <p:sp>
            <p:nvSpPr>
              <p:cNvPr id="30" name="Freeform 31"/>
              <p:cNvSpPr/>
              <p:nvPr/>
            </p:nvSpPr>
            <p:spPr bwMode="auto">
              <a:xfrm>
                <a:off x="4681051" y="5172454"/>
                <a:ext cx="442684" cy="4647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rgbClr val="122041"/>
              </a:solidFill>
              <a:ln>
                <a:noFill/>
              </a:ln>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gr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财务分析</a:t>
              </a:r>
            </a:p>
          </p:txBody>
        </p:sp>
      </p:grpSp>
      <p:pic>
        <p:nvPicPr>
          <p:cNvPr id="8" name="图片 7"/>
          <p:cNvPicPr>
            <a:picLocks noChangeAspect="1"/>
          </p:cNvPicPr>
          <p:nvPr/>
        </p:nvPicPr>
        <p:blipFill>
          <a:blip r:embed="rId4"/>
          <a:stretch>
            <a:fillRect/>
          </a:stretch>
        </p:blipFill>
        <p:spPr>
          <a:xfrm>
            <a:off x="3243580" y="871855"/>
            <a:ext cx="8049260" cy="540194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6"/>
          <p:cNvGrpSpPr/>
          <p:nvPr/>
        </p:nvGrpSpPr>
        <p:grpSpPr>
          <a:xfrm>
            <a:off x="825799" y="2206409"/>
            <a:ext cx="10282555" cy="3616960"/>
            <a:chOff x="1023447" y="6716470"/>
            <a:chExt cx="8493710" cy="3187264"/>
          </a:xfrm>
        </p:grpSpPr>
        <p:sp>
          <p:nvSpPr>
            <p:cNvPr id="26" name="Rectangle 3"/>
            <p:cNvSpPr txBox="1"/>
            <p:nvPr/>
          </p:nvSpPr>
          <p:spPr bwMode="auto">
            <a:xfrm>
              <a:off x="1640294" y="8924501"/>
              <a:ext cx="7876863" cy="979233"/>
            </a:xfrm>
            <a:prstGeom prst="rect">
              <a:avLst/>
            </a:prstGeom>
          </p:spPr>
          <p:txBody>
            <a:bodyPr wrap="square" lIns="0" tIns="0" rIns="0" bIns="0" anchor="t" anchorCtr="0">
              <a:no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360000">
                <a:lnSpc>
                  <a:spcPct val="150000"/>
                </a:lnSpc>
                <a:defRPr/>
              </a:pPr>
              <a:r>
                <a:rPr sz="1050" dirty="0">
                  <a:solidFill>
                    <a:srgbClr val="4BD7FF"/>
                  </a:solidFill>
                  <a:latin typeface="+mn-lt"/>
                  <a:ea typeface="+mn-ea"/>
                  <a:cs typeface="+mn-ea"/>
                  <a:sym typeface="+mn-lt"/>
                </a:rPr>
                <a:t> </a:t>
              </a:r>
              <a:r>
                <a:rPr sz="1400" dirty="0" err="1">
                  <a:solidFill>
                    <a:srgbClr val="4BD7FF"/>
                  </a:solidFill>
                  <a:latin typeface="+mn-lt"/>
                  <a:ea typeface="+mn-ea"/>
                  <a:cs typeface="+mn-ea"/>
                  <a:sym typeface="+mn-lt"/>
                </a:rPr>
                <a:t>净现值（NPV）是反映投资方案在计算期内获利能力的动态评价指标</a:t>
              </a:r>
              <a:r>
                <a:rPr lang="zh-CN" altLang="en-US" sz="1400" dirty="0">
                  <a:solidFill>
                    <a:srgbClr val="4BD7FF"/>
                  </a:solidFill>
                  <a:latin typeface="+mn-lt"/>
                  <a:ea typeface="+mn-ea"/>
                  <a:cs typeface="+mn-ea"/>
                  <a:sym typeface="+mn-lt"/>
                </a:rPr>
                <a:t>，</a:t>
              </a:r>
              <a:r>
                <a:rPr sz="1400" dirty="0">
                  <a:solidFill>
                    <a:srgbClr val="4BD7FF"/>
                  </a:solidFill>
                  <a:latin typeface="+mn-lt"/>
                  <a:ea typeface="+mn-ea"/>
                  <a:cs typeface="+mn-ea"/>
                  <a:sym typeface="+mn-lt"/>
                </a:rPr>
                <a:t>是指用一个预定的基准收益率（或设定的折现率）i，分别把整个计算期间内各年所发生的净现金流量都折现到投资方案开始实施时的现值之和。净现值（NPV）大于零，则企业获得超额利润，净现值越大，企业价值增加越多。2020年财政部5月发行的凭证式国债5年期利率为4.27%，国家财政部制定2018全年通货膨胀率在4%-6%，考虑到</a:t>
              </a:r>
              <a:r>
                <a:rPr lang="zh-CN" altLang="en-US" sz="1400" dirty="0">
                  <a:solidFill>
                    <a:srgbClr val="4BD7FF"/>
                  </a:solidFill>
                  <a:latin typeface="+mn-lt"/>
                  <a:ea typeface="+mn-ea"/>
                  <a:cs typeface="+mn-ea"/>
                  <a:sym typeface="+mn-lt"/>
                </a:rPr>
                <a:t>科技</a:t>
              </a:r>
              <a:r>
                <a:rPr sz="1400" dirty="0">
                  <a:solidFill>
                    <a:srgbClr val="4BD7FF"/>
                  </a:solidFill>
                  <a:latin typeface="+mn-lt"/>
                  <a:ea typeface="+mn-ea"/>
                  <a:cs typeface="+mn-ea"/>
                  <a:sym typeface="+mn-lt"/>
                </a:rPr>
                <a:t>公司高风险高回报性，期望的风险报酬率选7%。综合考虑以上三个利率，把公司前五年的贴现率i预估为15%。</a:t>
              </a:r>
            </a:p>
            <a:p>
              <a:pPr marL="0" indent="0">
                <a:lnSpc>
                  <a:spcPct val="150000"/>
                </a:lnSpc>
                <a:defRPr/>
              </a:pPr>
              <a:endParaRPr sz="1200" dirty="0">
                <a:solidFill>
                  <a:srgbClr val="4BD7FF"/>
                </a:solidFill>
                <a:latin typeface="+mn-lt"/>
                <a:ea typeface="+mn-ea"/>
                <a:cs typeface="+mn-ea"/>
                <a:sym typeface="+mn-lt"/>
              </a:endParaRPr>
            </a:p>
          </p:txBody>
        </p:sp>
        <p:sp>
          <p:nvSpPr>
            <p:cNvPr id="27" name="Rectangle 3"/>
            <p:cNvSpPr txBox="1"/>
            <p:nvPr/>
          </p:nvSpPr>
          <p:spPr bwMode="auto">
            <a:xfrm>
              <a:off x="1023447" y="6716470"/>
              <a:ext cx="459488" cy="2013303"/>
            </a:xfrm>
            <a:prstGeom prst="rect">
              <a:avLst/>
            </a:prstGeom>
          </p:spPr>
          <p:txBody>
            <a:bodyPr wrap="square" lIns="0" tIns="0" rIns="0" bIns="0" anchor="ctr">
              <a:no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nSpc>
                  <a:spcPct val="150000"/>
                </a:lnSpc>
                <a:spcBef>
                  <a:spcPts val="0"/>
                </a:spcBef>
                <a:defRPr/>
              </a:pPr>
              <a:r>
                <a:rPr lang="zh-CN" altLang="en-US" b="1" dirty="0">
                  <a:solidFill>
                    <a:srgbClr val="4BD7FF"/>
                  </a:solidFill>
                  <a:latin typeface="+mn-lt"/>
                  <a:ea typeface="+mn-ea"/>
                  <a:cs typeface="+mn-ea"/>
                  <a:sym typeface="+mn-lt"/>
                </a:rPr>
                <a:t>投</a:t>
              </a:r>
            </a:p>
            <a:p>
              <a:pPr marL="0" indent="0">
                <a:lnSpc>
                  <a:spcPct val="150000"/>
                </a:lnSpc>
                <a:spcBef>
                  <a:spcPts val="0"/>
                </a:spcBef>
                <a:defRPr/>
              </a:pPr>
              <a:r>
                <a:rPr lang="zh-CN" altLang="en-US" b="1" dirty="0">
                  <a:solidFill>
                    <a:srgbClr val="4BD7FF"/>
                  </a:solidFill>
                  <a:latin typeface="+mn-lt"/>
                  <a:ea typeface="+mn-ea"/>
                  <a:cs typeface="+mn-ea"/>
                  <a:sym typeface="+mn-lt"/>
                </a:rPr>
                <a:t>资</a:t>
              </a:r>
            </a:p>
            <a:p>
              <a:pPr marL="0" indent="0">
                <a:lnSpc>
                  <a:spcPct val="150000"/>
                </a:lnSpc>
                <a:spcBef>
                  <a:spcPts val="0"/>
                </a:spcBef>
                <a:defRPr/>
              </a:pPr>
              <a:r>
                <a:rPr lang="zh-CN" altLang="en-US" b="1" dirty="0">
                  <a:solidFill>
                    <a:srgbClr val="4BD7FF"/>
                  </a:solidFill>
                  <a:latin typeface="+mn-lt"/>
                  <a:ea typeface="+mn-ea"/>
                  <a:cs typeface="+mn-ea"/>
                  <a:sym typeface="+mn-lt"/>
                </a:rPr>
                <a:t>可</a:t>
              </a:r>
            </a:p>
            <a:p>
              <a:pPr marL="0" indent="0">
                <a:lnSpc>
                  <a:spcPct val="150000"/>
                </a:lnSpc>
                <a:spcBef>
                  <a:spcPts val="0"/>
                </a:spcBef>
                <a:defRPr/>
              </a:pPr>
              <a:r>
                <a:rPr lang="zh-CN" altLang="en-US" b="1" dirty="0">
                  <a:solidFill>
                    <a:srgbClr val="4BD7FF"/>
                  </a:solidFill>
                  <a:latin typeface="+mn-lt"/>
                  <a:ea typeface="+mn-ea"/>
                  <a:cs typeface="+mn-ea"/>
                  <a:sym typeface="+mn-lt"/>
                </a:rPr>
                <a:t>行</a:t>
              </a:r>
            </a:p>
            <a:p>
              <a:pPr marL="0" indent="0">
                <a:lnSpc>
                  <a:spcPct val="150000"/>
                </a:lnSpc>
                <a:spcBef>
                  <a:spcPts val="0"/>
                </a:spcBef>
                <a:defRPr/>
              </a:pPr>
              <a:r>
                <a:rPr lang="zh-CN" altLang="en-US" b="1" dirty="0">
                  <a:solidFill>
                    <a:srgbClr val="4BD7FF"/>
                  </a:solidFill>
                  <a:latin typeface="+mn-lt"/>
                  <a:ea typeface="+mn-ea"/>
                  <a:cs typeface="+mn-ea"/>
                  <a:sym typeface="+mn-lt"/>
                </a:rPr>
                <a:t>性</a:t>
              </a:r>
            </a:p>
            <a:p>
              <a:pPr marL="0" indent="0">
                <a:lnSpc>
                  <a:spcPct val="150000"/>
                </a:lnSpc>
                <a:spcBef>
                  <a:spcPts val="0"/>
                </a:spcBef>
                <a:defRPr/>
              </a:pPr>
              <a:r>
                <a:rPr lang="zh-CN" altLang="en-US" b="1" dirty="0">
                  <a:solidFill>
                    <a:srgbClr val="4BD7FF"/>
                  </a:solidFill>
                  <a:latin typeface="+mn-lt"/>
                  <a:ea typeface="+mn-ea"/>
                  <a:cs typeface="+mn-ea"/>
                  <a:sym typeface="+mn-lt"/>
                </a:rPr>
                <a:t>分</a:t>
              </a:r>
            </a:p>
            <a:p>
              <a:pPr marL="0" indent="0">
                <a:lnSpc>
                  <a:spcPct val="150000"/>
                </a:lnSpc>
                <a:spcBef>
                  <a:spcPts val="0"/>
                </a:spcBef>
                <a:defRPr/>
              </a:pPr>
              <a:r>
                <a:rPr lang="zh-CN" altLang="en-US" b="1" dirty="0">
                  <a:solidFill>
                    <a:srgbClr val="4BD7FF"/>
                  </a:solidFill>
                  <a:latin typeface="+mn-lt"/>
                  <a:ea typeface="+mn-ea"/>
                  <a:cs typeface="+mn-ea"/>
                  <a:sym typeface="+mn-lt"/>
                </a:rPr>
                <a:t>析</a:t>
              </a:r>
            </a:p>
          </p:txBody>
        </p:sp>
      </p:grpSp>
      <p:grpSp>
        <p:nvGrpSpPr>
          <p:cNvPr id="31" name="Group 32"/>
          <p:cNvGrpSpPr/>
          <p:nvPr/>
        </p:nvGrpSpPr>
        <p:grpSpPr>
          <a:xfrm>
            <a:off x="598809" y="734510"/>
            <a:ext cx="817494" cy="817494"/>
            <a:chOff x="5126106" y="3639710"/>
            <a:chExt cx="817494" cy="817494"/>
          </a:xfrm>
        </p:grpSpPr>
        <p:sp>
          <p:nvSpPr>
            <p:cNvPr id="32" name="Oval 33"/>
            <p:cNvSpPr/>
            <p:nvPr/>
          </p:nvSpPr>
          <p:spPr>
            <a:xfrm>
              <a:off x="5126106" y="3639710"/>
              <a:ext cx="817494" cy="817494"/>
            </a:xfrm>
            <a:prstGeom prst="ellipse">
              <a:avLst/>
            </a:prstGeom>
            <a:gradFill flip="none" rotWithShape="1">
              <a:gsLst>
                <a:gs pos="0">
                  <a:srgbClr val="62FFFF"/>
                </a:gs>
                <a:gs pos="100000">
                  <a:srgbClr val="1B82FF"/>
                </a:gs>
              </a:gsLst>
              <a:lin ang="0" scaled="1"/>
              <a:tileRect/>
            </a:gradFill>
            <a:ln w="3175">
              <a:no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a:solidFill>
                  <a:srgbClr val="4BD7FF"/>
                </a:solidFill>
                <a:cs typeface="+mn-ea"/>
                <a:sym typeface="+mn-lt"/>
              </a:endParaRPr>
            </a:p>
          </p:txBody>
        </p:sp>
        <p:grpSp>
          <p:nvGrpSpPr>
            <p:cNvPr id="33" name="Group 34"/>
            <p:cNvGrpSpPr/>
            <p:nvPr/>
          </p:nvGrpSpPr>
          <p:grpSpPr>
            <a:xfrm>
              <a:off x="5353004" y="3830330"/>
              <a:ext cx="363699" cy="436255"/>
              <a:chOff x="4051300" y="3109913"/>
              <a:chExt cx="628650" cy="754063"/>
            </a:xfrm>
            <a:solidFill>
              <a:schemeClr val="bg1"/>
            </a:solidFill>
          </p:grpSpPr>
          <p:sp>
            <p:nvSpPr>
              <p:cNvPr id="34" name="Freeform 35"/>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solidFill>
                <a:srgbClr val="122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sp>
            <p:nvSpPr>
              <p:cNvPr id="35" name="Freeform 36"/>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ko-KR" altLang="en-US">
                  <a:solidFill>
                    <a:srgbClr val="4BD7FF"/>
                  </a:solidFill>
                  <a:cs typeface="+mn-ea"/>
                  <a:sym typeface="+mn-lt"/>
                </a:endParaRPr>
              </a:p>
            </p:txBody>
          </p:sp>
        </p:grpSp>
      </p:grpSp>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财务分析</a:t>
              </a:r>
            </a:p>
          </p:txBody>
        </p:sp>
      </p:grpSp>
      <p:pic>
        <p:nvPicPr>
          <p:cNvPr id="2" name="图片 1"/>
          <p:cNvPicPr>
            <a:picLocks noChangeAspect="1"/>
          </p:cNvPicPr>
          <p:nvPr/>
        </p:nvPicPr>
        <p:blipFill>
          <a:blip r:embed="rId5"/>
          <a:stretch>
            <a:fillRect/>
          </a:stretch>
        </p:blipFill>
        <p:spPr>
          <a:xfrm>
            <a:off x="1711325" y="699135"/>
            <a:ext cx="9214485" cy="3884295"/>
          </a:xfrm>
          <a:prstGeom prst="rect">
            <a:avLst/>
          </a:prstGeom>
        </p:spPr>
      </p:pic>
      <p:grpSp>
        <p:nvGrpSpPr>
          <p:cNvPr id="13" name="组合 12"/>
          <p:cNvGrpSpPr/>
          <p:nvPr/>
        </p:nvGrpSpPr>
        <p:grpSpPr>
          <a:xfrm>
            <a:off x="2296795" y="1551940"/>
            <a:ext cx="7903210" cy="2140585"/>
            <a:chOff x="3617" y="4452"/>
            <a:chExt cx="12446" cy="3371"/>
          </a:xfrm>
        </p:grpSpPr>
        <p:pic>
          <p:nvPicPr>
            <p:cNvPr id="5" name="图片 4"/>
            <p:cNvPicPr>
              <a:picLocks noChangeAspect="1"/>
            </p:cNvPicPr>
            <p:nvPr>
              <p:custDataLst>
                <p:tags r:id="rId2"/>
              </p:custDataLst>
            </p:nvPr>
          </p:nvPicPr>
          <p:blipFill>
            <a:blip r:embed="rId6"/>
            <a:stretch>
              <a:fillRect/>
            </a:stretch>
          </p:blipFill>
          <p:spPr>
            <a:xfrm>
              <a:off x="4687" y="4452"/>
              <a:ext cx="9615" cy="2130"/>
            </a:xfrm>
            <a:prstGeom prst="rect">
              <a:avLst/>
            </a:prstGeom>
          </p:spPr>
        </p:pic>
        <p:sp>
          <p:nvSpPr>
            <p:cNvPr id="12" name="右箭头 11"/>
            <p:cNvSpPr/>
            <p:nvPr/>
          </p:nvSpPr>
          <p:spPr>
            <a:xfrm>
              <a:off x="3617" y="6195"/>
              <a:ext cx="12446" cy="162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FF0000"/>
                  </a:solidFill>
                </a:rPr>
                <a:t>投资净现值远大于零，说明计算期内盈利能力很好，投资方案可行</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82276" y="202078"/>
            <a:ext cx="4291324" cy="368300"/>
            <a:chOff x="382276" y="202078"/>
            <a:chExt cx="4291324" cy="368300"/>
          </a:xfrm>
        </p:grpSpPr>
        <p:grpSp>
          <p:nvGrpSpPr>
            <p:cNvPr id="35" name="组合 34"/>
            <p:cNvGrpSpPr/>
            <p:nvPr/>
          </p:nvGrpSpPr>
          <p:grpSpPr>
            <a:xfrm>
              <a:off x="382276" y="269854"/>
              <a:ext cx="604607" cy="274860"/>
              <a:chOff x="775976" y="295254"/>
              <a:chExt cx="604607" cy="274860"/>
            </a:xfrm>
          </p:grpSpPr>
          <p:grpSp>
            <p:nvGrpSpPr>
              <p:cNvPr id="37" name="组合 36"/>
              <p:cNvGrpSpPr/>
              <p:nvPr/>
            </p:nvGrpSpPr>
            <p:grpSpPr>
              <a:xfrm rot="2788198">
                <a:off x="784307"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rot="2788198">
                <a:off x="1105671" y="295201"/>
                <a:ext cx="266582" cy="283243"/>
                <a:chOff x="4389120" y="2293620"/>
                <a:chExt cx="609600" cy="647700"/>
              </a:xfrm>
            </p:grpSpPr>
            <p:cxnSp>
              <p:nvCxnSpPr>
                <p:cNvPr id="40" name="直接连接符 3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6" name="文本框 35"/>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宏观环境分析（</a:t>
              </a:r>
              <a:r>
                <a:rPr lang="en-US" altLang="zh-CN" b="1" dirty="0">
                  <a:solidFill>
                    <a:srgbClr val="4BD7FF"/>
                  </a:solidFill>
                  <a:cs typeface="+mn-ea"/>
                  <a:sym typeface="+mn-lt"/>
                </a:rPr>
                <a:t>PEST</a:t>
              </a:r>
              <a:r>
                <a:rPr lang="zh-CN" altLang="en-US" b="1" dirty="0">
                  <a:solidFill>
                    <a:srgbClr val="4BD7FF"/>
                  </a:solidFill>
                  <a:cs typeface="+mn-ea"/>
                  <a:sym typeface="+mn-lt"/>
                </a:rPr>
                <a:t>分析）</a:t>
              </a:r>
            </a:p>
          </p:txBody>
        </p:sp>
      </p:grpSp>
      <p:grpSp>
        <p:nvGrpSpPr>
          <p:cNvPr id="61" name="组合 60"/>
          <p:cNvGrpSpPr/>
          <p:nvPr/>
        </p:nvGrpSpPr>
        <p:grpSpPr>
          <a:xfrm>
            <a:off x="145415" y="2686050"/>
            <a:ext cx="11951970" cy="3945524"/>
            <a:chOff x="229" y="4360"/>
            <a:chExt cx="20187" cy="5422"/>
          </a:xfrm>
        </p:grpSpPr>
        <p:grpSp>
          <p:nvGrpSpPr>
            <p:cNvPr id="4" name="组合 3"/>
            <p:cNvGrpSpPr/>
            <p:nvPr/>
          </p:nvGrpSpPr>
          <p:grpSpPr>
            <a:xfrm>
              <a:off x="229" y="4360"/>
              <a:ext cx="5059" cy="5422"/>
              <a:chOff x="1110559" y="1792146"/>
              <a:chExt cx="3212465" cy="3442970"/>
            </a:xfrm>
          </p:grpSpPr>
          <p:sp>
            <p:nvSpPr>
              <p:cNvPr id="5" name="ïṧļidê"/>
              <p:cNvSpPr/>
              <p:nvPr/>
            </p:nvSpPr>
            <p:spPr>
              <a:xfrm>
                <a:off x="1110559" y="1792146"/>
                <a:ext cx="3212465" cy="3442970"/>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7" name="组合 6"/>
              <p:cNvGrpSpPr/>
              <p:nvPr/>
            </p:nvGrpSpPr>
            <p:grpSpPr>
              <a:xfrm>
                <a:off x="1295061" y="1910051"/>
                <a:ext cx="2935605" cy="3129287"/>
                <a:chOff x="8216104" y="1515885"/>
                <a:chExt cx="2935605" cy="3129287"/>
              </a:xfrm>
            </p:grpSpPr>
            <p:sp>
              <p:nvSpPr>
                <p:cNvPr id="8" name="矩形 7"/>
                <p:cNvSpPr/>
                <p:nvPr/>
              </p:nvSpPr>
              <p:spPr>
                <a:xfrm>
                  <a:off x="8397717" y="1515885"/>
                  <a:ext cx="2501951" cy="43800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政治分析</a:t>
                  </a:r>
                </a:p>
              </p:txBody>
            </p:sp>
            <p:sp>
              <p:nvSpPr>
                <p:cNvPr id="9" name="文本框 8"/>
                <p:cNvSpPr txBox="1"/>
                <p:nvPr/>
              </p:nvSpPr>
              <p:spPr>
                <a:xfrm>
                  <a:off x="8216104" y="1918482"/>
                  <a:ext cx="2935605" cy="2726690"/>
                </a:xfrm>
                <a:prstGeom prst="rect">
                  <a:avLst/>
                </a:prstGeom>
                <a:noFill/>
              </p:spPr>
              <p:txBody>
                <a:bodyPr wrap="square" rtlCol="0">
                  <a:noAutofit/>
                  <a:scene3d>
                    <a:camera prst="orthographicFront"/>
                    <a:lightRig rig="threePt" dir="t"/>
                  </a:scene3d>
                  <a:sp3d contourW="12700"/>
                </a:bodyPr>
                <a:lstStyle/>
                <a:p>
                  <a:pPr indent="360000" algn="l">
                    <a:lnSpc>
                      <a:spcPct val="114000"/>
                    </a:lnSpc>
                  </a:pPr>
                  <a:r>
                    <a:rPr lang="en-US" altLang="zh-CN" sz="1600" dirty="0">
                      <a:solidFill>
                        <a:srgbClr val="FF0000"/>
                      </a:solidFill>
                      <a:cs typeface="+mn-ea"/>
                    </a:rPr>
                    <a:t>“</a:t>
                  </a:r>
                  <a:r>
                    <a:rPr lang="zh-CN" altLang="zh-CN" sz="1600" dirty="0">
                      <a:solidFill>
                        <a:srgbClr val="FF0000"/>
                      </a:solidFill>
                      <a:cs typeface="+mn-ea"/>
                    </a:rPr>
                    <a:t>十四五</a:t>
                  </a:r>
                  <a:r>
                    <a:rPr lang="en-US" altLang="zh-CN" sz="1600" dirty="0">
                      <a:solidFill>
                        <a:srgbClr val="FF0000"/>
                      </a:solidFill>
                      <a:cs typeface="+mn-ea"/>
                    </a:rPr>
                    <a:t>”</a:t>
                  </a:r>
                  <a:r>
                    <a:rPr lang="zh-CN" altLang="zh-CN" sz="1400" dirty="0">
                      <a:solidFill>
                        <a:srgbClr val="4BD7FF"/>
                      </a:solidFill>
                      <a:cs typeface="+mn-ea"/>
                    </a:rPr>
                    <a:t>中</a:t>
                  </a:r>
                  <a:r>
                    <a:rPr lang="zh-CN" altLang="en-US" sz="1400" dirty="0">
                      <a:solidFill>
                        <a:srgbClr val="4BD7FF"/>
                      </a:solidFill>
                      <a:cs typeface="+mn-ea"/>
                    </a:rPr>
                    <a:t>提</a:t>
                  </a:r>
                  <a:r>
                    <a:rPr lang="zh-CN" altLang="zh-CN" sz="1400" dirty="0">
                      <a:solidFill>
                        <a:srgbClr val="4BD7FF"/>
                      </a:solidFill>
                      <a:cs typeface="+mn-ea"/>
                    </a:rPr>
                    <a:t>出构建</a:t>
                  </a:r>
                  <a:r>
                    <a:rPr lang="zh-CN" altLang="zh-CN" sz="1600" dirty="0">
                      <a:solidFill>
                        <a:srgbClr val="FF0000"/>
                      </a:solidFill>
                      <a:cs typeface="+mn-ea"/>
                    </a:rPr>
                    <a:t>基于</a:t>
                  </a:r>
                  <a:r>
                    <a:rPr lang="en-US" altLang="zh-CN" dirty="0">
                      <a:solidFill>
                        <a:srgbClr val="FF0000"/>
                      </a:solidFill>
                      <a:cs typeface="+mn-ea"/>
                    </a:rPr>
                    <a:t>5G</a:t>
                  </a:r>
                  <a:r>
                    <a:rPr lang="zh-CN" altLang="zh-CN" sz="1600" dirty="0">
                      <a:solidFill>
                        <a:srgbClr val="FF0000"/>
                      </a:solidFill>
                      <a:cs typeface="+mn-ea"/>
                    </a:rPr>
                    <a:t>的应用场景和产业生态</a:t>
                  </a:r>
                  <a:r>
                    <a:rPr lang="zh-CN" altLang="zh-CN" sz="1400" dirty="0">
                      <a:solidFill>
                        <a:srgbClr val="4BD7FF"/>
                      </a:solidFill>
                      <a:cs typeface="+mn-ea"/>
                    </a:rPr>
                    <a:t>，在智能交通、智慧物流、智慧能源、智慧医疗等重点领域开展试点示范。鼓励企业开放搜索、电商、社交等数据，发展第三方大数据服务产业。而公司的核心产品紧急车辆的联动让行和红绿灯自动控制系统正是人工智能与医疗健康的有机结合完全符合国家的战略需求。</a:t>
                  </a:r>
                </a:p>
              </p:txBody>
            </p:sp>
          </p:grpSp>
        </p:grpSp>
        <p:grpSp>
          <p:nvGrpSpPr>
            <p:cNvPr id="46" name="组合 45"/>
            <p:cNvGrpSpPr/>
            <p:nvPr/>
          </p:nvGrpSpPr>
          <p:grpSpPr>
            <a:xfrm>
              <a:off x="5249" y="4360"/>
              <a:ext cx="5059" cy="5422"/>
              <a:chOff x="1110559" y="1792146"/>
              <a:chExt cx="3212465" cy="3442970"/>
            </a:xfrm>
          </p:grpSpPr>
          <p:sp>
            <p:nvSpPr>
              <p:cNvPr id="47" name="ïṧļidê"/>
              <p:cNvSpPr/>
              <p:nvPr>
                <p:custDataLst>
                  <p:tags r:id="rId8"/>
                </p:custDataLst>
              </p:nvPr>
            </p:nvSpPr>
            <p:spPr>
              <a:xfrm>
                <a:off x="1110559" y="1792146"/>
                <a:ext cx="3212465" cy="3442970"/>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48" name="组合 47"/>
              <p:cNvGrpSpPr/>
              <p:nvPr/>
            </p:nvGrpSpPr>
            <p:grpSpPr>
              <a:xfrm>
                <a:off x="1295064" y="1910051"/>
                <a:ext cx="2935605" cy="3129280"/>
                <a:chOff x="8216107" y="1515885"/>
                <a:chExt cx="2935605" cy="3129280"/>
              </a:xfrm>
            </p:grpSpPr>
            <p:sp>
              <p:nvSpPr>
                <p:cNvPr id="49" name="矩形 48"/>
                <p:cNvSpPr/>
                <p:nvPr>
                  <p:custDataLst>
                    <p:tags r:id="rId9"/>
                  </p:custDataLst>
                </p:nvPr>
              </p:nvSpPr>
              <p:spPr>
                <a:xfrm>
                  <a:off x="8397717" y="1515885"/>
                  <a:ext cx="2501951" cy="43800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经济分析</a:t>
                  </a:r>
                </a:p>
              </p:txBody>
            </p:sp>
            <p:sp>
              <p:nvSpPr>
                <p:cNvPr id="50" name="文本框 49"/>
                <p:cNvSpPr txBox="1"/>
                <p:nvPr>
                  <p:custDataLst>
                    <p:tags r:id="rId10"/>
                  </p:custDataLst>
                </p:nvPr>
              </p:nvSpPr>
              <p:spPr>
                <a:xfrm>
                  <a:off x="8216107" y="1918475"/>
                  <a:ext cx="2935605" cy="2726690"/>
                </a:xfrm>
                <a:prstGeom prst="rect">
                  <a:avLst/>
                </a:prstGeom>
                <a:noFill/>
              </p:spPr>
              <p:txBody>
                <a:bodyPr wrap="square" rtlCol="0">
                  <a:noAutofit/>
                  <a:scene3d>
                    <a:camera prst="orthographicFront"/>
                    <a:lightRig rig="threePt" dir="t"/>
                  </a:scene3d>
                  <a:sp3d contourW="12700"/>
                </a:bodyPr>
                <a:lstStyle/>
                <a:p>
                  <a:pPr indent="360000">
                    <a:lnSpc>
                      <a:spcPct val="114000"/>
                    </a:lnSpc>
                  </a:pPr>
                  <a:r>
                    <a:rPr lang="zh-CN" altLang="zh-CN" sz="1600" dirty="0">
                      <a:solidFill>
                        <a:srgbClr val="FF0000"/>
                      </a:solidFill>
                      <a:cs typeface="+mn-ea"/>
                    </a:rPr>
                    <a:t>“十三五”</a:t>
                  </a:r>
                  <a:r>
                    <a:rPr lang="zh-CN" altLang="zh-CN" sz="1400" dirty="0">
                      <a:solidFill>
                        <a:srgbClr val="4BD7FF"/>
                      </a:solidFill>
                      <a:cs typeface="+mn-ea"/>
                    </a:rPr>
                    <a:t>规划提出</a:t>
                  </a:r>
                  <a:r>
                    <a:rPr lang="en-US" altLang="zh-CN" sz="1400" dirty="0">
                      <a:solidFill>
                        <a:srgbClr val="4BD7FF"/>
                      </a:solidFill>
                      <a:cs typeface="+mn-ea"/>
                    </a:rPr>
                    <a:t>,</a:t>
                  </a:r>
                  <a:r>
                    <a:rPr lang="zh-CN" altLang="zh-CN" sz="1400" dirty="0">
                      <a:solidFill>
                        <a:srgbClr val="4BD7FF"/>
                      </a:solidFill>
                      <a:cs typeface="+mn-ea"/>
                    </a:rPr>
                    <a:t>往后五年我国社会经济发展的首要目标是经济保持中高速增长，截止</a:t>
                  </a:r>
                  <a:r>
                    <a:rPr lang="en-US" altLang="zh-CN" sz="1400" dirty="0">
                      <a:solidFill>
                        <a:srgbClr val="4BD7FF"/>
                      </a:solidFill>
                      <a:cs typeface="+mn-ea"/>
                    </a:rPr>
                    <a:t>2021</a:t>
                  </a:r>
                  <a:r>
                    <a:rPr lang="zh-CN" altLang="zh-CN" sz="1400" dirty="0">
                      <a:solidFill>
                        <a:srgbClr val="4BD7FF"/>
                      </a:solidFill>
                      <a:cs typeface="+mn-ea"/>
                    </a:rPr>
                    <a:t>年我国</a:t>
                  </a:r>
                  <a:r>
                    <a:rPr lang="en-US" altLang="zh-CN" sz="1400" dirty="0">
                      <a:solidFill>
                        <a:srgbClr val="4BD7FF"/>
                      </a:solidFill>
                      <a:cs typeface="+mn-ea"/>
                    </a:rPr>
                    <a:t>GDP</a:t>
                  </a:r>
                  <a:r>
                    <a:rPr lang="zh-CN" altLang="zh-CN" sz="1400" dirty="0">
                      <a:solidFill>
                        <a:srgbClr val="4BD7FF"/>
                      </a:solidFill>
                      <a:cs typeface="+mn-ea"/>
                    </a:rPr>
                    <a:t>和城乡居民人均收入相较</a:t>
                  </a:r>
                  <a:r>
                    <a:rPr lang="en-US" altLang="zh-CN" sz="1400" dirty="0">
                      <a:solidFill>
                        <a:srgbClr val="4BD7FF"/>
                      </a:solidFill>
                      <a:cs typeface="+mn-ea"/>
                    </a:rPr>
                    <a:t>2019</a:t>
                  </a:r>
                  <a:r>
                    <a:rPr lang="zh-CN" altLang="zh-CN" sz="1400" dirty="0">
                      <a:solidFill>
                        <a:srgbClr val="4BD7FF"/>
                      </a:solidFill>
                      <a:cs typeface="+mn-ea"/>
                    </a:rPr>
                    <a:t>年至少</a:t>
                  </a:r>
                  <a:r>
                    <a:rPr lang="zh-CN" altLang="zh-CN" sz="1600" dirty="0">
                      <a:solidFill>
                        <a:srgbClr val="FF0000"/>
                      </a:solidFill>
                      <a:cs typeface="+mn-ea"/>
                    </a:rPr>
                    <a:t>翻一番</a:t>
                  </a:r>
                  <a:r>
                    <a:rPr lang="en-US" altLang="zh-CN" sz="1400" dirty="0">
                      <a:solidFill>
                        <a:srgbClr val="4BD7FF"/>
                      </a:solidFill>
                      <a:cs typeface="+mn-ea"/>
                    </a:rPr>
                    <a:t>,</a:t>
                  </a:r>
                  <a:r>
                    <a:rPr lang="zh-CN" altLang="zh-CN" sz="1400" dirty="0">
                      <a:solidFill>
                        <a:srgbClr val="4BD7FF"/>
                      </a:solidFill>
                      <a:cs typeface="+mn-ea"/>
                    </a:rPr>
                    <a:t>主要经济指标平稳协调</a:t>
                  </a:r>
                  <a:r>
                    <a:rPr lang="en-US" altLang="zh-CN" sz="1400" dirty="0">
                      <a:solidFill>
                        <a:srgbClr val="4BD7FF"/>
                      </a:solidFill>
                      <a:cs typeface="+mn-ea"/>
                    </a:rPr>
                    <a:t>,</a:t>
                  </a:r>
                  <a:r>
                    <a:rPr lang="zh-CN" altLang="zh-CN" sz="1400" dirty="0">
                      <a:solidFill>
                        <a:srgbClr val="4BD7FF"/>
                      </a:solidFill>
                      <a:cs typeface="+mn-ea"/>
                    </a:rPr>
                    <a:t>发展质量和效益显著提高；创新驱动发展成效显著。愈发成熟的经济环境为公司融资、为公司建立都培育了优质的土壤，为公司蓬勃发展、为公司走向国际都注入了无限可能性。</a:t>
                  </a:r>
                  <a:endParaRPr sz="1400" dirty="0">
                    <a:solidFill>
                      <a:srgbClr val="4BD7FF"/>
                    </a:solidFill>
                    <a:cs typeface="+mn-ea"/>
                    <a:sym typeface="+mn-lt"/>
                  </a:endParaRPr>
                </a:p>
              </p:txBody>
            </p:sp>
          </p:grpSp>
        </p:grpSp>
        <p:grpSp>
          <p:nvGrpSpPr>
            <p:cNvPr id="51" name="组合 50"/>
            <p:cNvGrpSpPr/>
            <p:nvPr/>
          </p:nvGrpSpPr>
          <p:grpSpPr>
            <a:xfrm>
              <a:off x="10303" y="4360"/>
              <a:ext cx="5059" cy="5422"/>
              <a:chOff x="1110342" y="1792146"/>
              <a:chExt cx="3212683" cy="3442970"/>
            </a:xfrm>
          </p:grpSpPr>
          <p:sp>
            <p:nvSpPr>
              <p:cNvPr id="52" name="ïṧļidê"/>
              <p:cNvSpPr/>
              <p:nvPr>
                <p:custDataLst>
                  <p:tags r:id="rId5"/>
                </p:custDataLst>
              </p:nvPr>
            </p:nvSpPr>
            <p:spPr>
              <a:xfrm>
                <a:off x="1110342" y="1792146"/>
                <a:ext cx="3212683" cy="3442970"/>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53" name="组合 52"/>
              <p:cNvGrpSpPr/>
              <p:nvPr/>
            </p:nvGrpSpPr>
            <p:grpSpPr>
              <a:xfrm>
                <a:off x="1202914" y="1910051"/>
                <a:ext cx="3095345" cy="3189882"/>
                <a:chOff x="8123957" y="1515885"/>
                <a:chExt cx="3095345" cy="3189882"/>
              </a:xfrm>
            </p:grpSpPr>
            <p:sp>
              <p:nvSpPr>
                <p:cNvPr id="54" name="矩形 53"/>
                <p:cNvSpPr/>
                <p:nvPr>
                  <p:custDataLst>
                    <p:tags r:id="rId6"/>
                  </p:custDataLst>
                </p:nvPr>
              </p:nvSpPr>
              <p:spPr>
                <a:xfrm>
                  <a:off x="8397717" y="1515885"/>
                  <a:ext cx="2501951" cy="43800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社会分析</a:t>
                  </a:r>
                </a:p>
              </p:txBody>
            </p:sp>
            <p:sp>
              <p:nvSpPr>
                <p:cNvPr id="55" name="文本框 54"/>
                <p:cNvSpPr txBox="1"/>
                <p:nvPr>
                  <p:custDataLst>
                    <p:tags r:id="rId7"/>
                  </p:custDataLst>
                </p:nvPr>
              </p:nvSpPr>
              <p:spPr>
                <a:xfrm>
                  <a:off x="8123957" y="1892269"/>
                  <a:ext cx="3095345" cy="2813498"/>
                </a:xfrm>
                <a:prstGeom prst="rect">
                  <a:avLst/>
                </a:prstGeom>
                <a:noFill/>
              </p:spPr>
              <p:txBody>
                <a:bodyPr wrap="square" rtlCol="0">
                  <a:noAutofit/>
                  <a:scene3d>
                    <a:camera prst="orthographicFront"/>
                    <a:lightRig rig="threePt" dir="t"/>
                  </a:scene3d>
                  <a:sp3d contourW="12700"/>
                </a:bodyPr>
                <a:lstStyle/>
                <a:p>
                  <a:pPr indent="306070" algn="l">
                    <a:lnSpc>
                      <a:spcPts val="2250"/>
                    </a:lnSpc>
                  </a:pPr>
                  <a:r>
                    <a:rPr lang="zh-CN" altLang="zh-CN" sz="1400" dirty="0">
                      <a:solidFill>
                        <a:srgbClr val="4BD7FF"/>
                      </a:solidFill>
                      <a:cs typeface="+mn-ea"/>
                    </a:rPr>
                    <a:t>当前，中国社会老龄化程度不断加深，人口自然增长率逐年下降，截至</a:t>
                  </a:r>
                  <a:r>
                    <a:rPr lang="en-US" altLang="zh-CN" sz="1400" dirty="0">
                      <a:solidFill>
                        <a:srgbClr val="4BD7FF"/>
                      </a:solidFill>
                      <a:cs typeface="+mn-ea"/>
                    </a:rPr>
                    <a:t>2022</a:t>
                  </a:r>
                  <a:r>
                    <a:rPr lang="zh-CN" altLang="zh-CN" sz="1400" dirty="0">
                      <a:solidFill>
                        <a:srgbClr val="4BD7FF"/>
                      </a:solidFill>
                      <a:cs typeface="+mn-ea"/>
                    </a:rPr>
                    <a:t>年已经出现人口</a:t>
                  </a:r>
                  <a:r>
                    <a:rPr lang="zh-CN" altLang="zh-CN" sz="1600" dirty="0">
                      <a:solidFill>
                        <a:srgbClr val="FF0000"/>
                      </a:solidFill>
                      <a:cs typeface="+mn-ea"/>
                    </a:rPr>
                    <a:t>负增长</a:t>
                  </a:r>
                  <a:r>
                    <a:rPr lang="zh-CN" altLang="zh-CN" sz="1400" dirty="0">
                      <a:solidFill>
                        <a:srgbClr val="4BD7FF"/>
                      </a:solidFill>
                      <a:cs typeface="+mn-ea"/>
                    </a:rPr>
                    <a:t>。社会各界对于优质医疗、优质公共服务的需求不断增长。</a:t>
                  </a:r>
                  <a:endParaRPr lang="en-US" altLang="zh-CN" sz="1400" dirty="0">
                    <a:solidFill>
                      <a:srgbClr val="4BD7FF"/>
                    </a:solidFill>
                    <a:cs typeface="+mn-ea"/>
                  </a:endParaRPr>
                </a:p>
                <a:p>
                  <a:pPr indent="306070" algn="l">
                    <a:lnSpc>
                      <a:spcPts val="2250"/>
                    </a:lnSpc>
                  </a:pPr>
                  <a:r>
                    <a:rPr lang="zh-CN" altLang="zh-CN" sz="1400" dirty="0">
                      <a:solidFill>
                        <a:srgbClr val="4BD7FF"/>
                      </a:solidFill>
                      <a:cs typeface="+mn-ea"/>
                    </a:rPr>
                    <a:t>此外，随着经济社会的不断发展，社会物质文化生活日益丰富，火灾安全风险和社会治安风险不断增长，广泛部署</a:t>
                  </a:r>
                  <a:r>
                    <a:rPr lang="zh-CN" altLang="en-US" sz="1400" dirty="0">
                      <a:solidFill>
                        <a:srgbClr val="4BD7FF"/>
                      </a:solidFill>
                      <a:cs typeface="+mn-ea"/>
                    </a:rPr>
                    <a:t>本公司产品，</a:t>
                  </a:r>
                  <a:r>
                    <a:rPr lang="zh-CN" altLang="zh-CN" sz="1400" dirty="0">
                      <a:solidFill>
                        <a:srgbClr val="4BD7FF"/>
                      </a:solidFill>
                      <a:cs typeface="+mn-ea"/>
                    </a:rPr>
                    <a:t>可以帮助应急部门更快地抵达现场开展处置，及早</a:t>
                  </a:r>
                  <a:r>
                    <a:rPr lang="zh-CN" altLang="zh-CN" sz="1600" dirty="0">
                      <a:solidFill>
                        <a:srgbClr val="FF0000"/>
                      </a:solidFill>
                      <a:cs typeface="+mn-ea"/>
                    </a:rPr>
                    <a:t>化解危机风险</a:t>
                  </a:r>
                  <a:r>
                    <a:rPr lang="zh-CN" altLang="zh-CN" sz="1400" dirty="0">
                      <a:solidFill>
                        <a:srgbClr val="4BD7FF"/>
                      </a:solidFill>
                      <a:cs typeface="+mn-ea"/>
                    </a:rPr>
                    <a:t>。</a:t>
                  </a:r>
                  <a:endParaRPr sz="1400" dirty="0">
                    <a:solidFill>
                      <a:srgbClr val="4BD7FF"/>
                    </a:solidFill>
                    <a:cs typeface="+mn-ea"/>
                    <a:sym typeface="+mn-lt"/>
                  </a:endParaRPr>
                </a:p>
              </p:txBody>
            </p:sp>
          </p:grpSp>
        </p:grpSp>
        <p:grpSp>
          <p:nvGrpSpPr>
            <p:cNvPr id="56" name="组合 55"/>
            <p:cNvGrpSpPr/>
            <p:nvPr/>
          </p:nvGrpSpPr>
          <p:grpSpPr>
            <a:xfrm>
              <a:off x="15352" y="4360"/>
              <a:ext cx="5064" cy="5422"/>
              <a:chOff x="1015309" y="1792146"/>
              <a:chExt cx="3215360" cy="3442970"/>
            </a:xfrm>
          </p:grpSpPr>
          <p:sp>
            <p:nvSpPr>
              <p:cNvPr id="57" name="ïṧļidê"/>
              <p:cNvSpPr/>
              <p:nvPr>
                <p:custDataLst>
                  <p:tags r:id="rId2"/>
                </p:custDataLst>
              </p:nvPr>
            </p:nvSpPr>
            <p:spPr>
              <a:xfrm>
                <a:off x="1015309" y="1792146"/>
                <a:ext cx="3212465" cy="3442970"/>
              </a:xfrm>
              <a:prstGeom prst="rect">
                <a:avLst/>
              </a:prstGeom>
              <a:solidFill>
                <a:srgbClr val="4BD7FF">
                  <a:alpha val="40000"/>
                </a:srgb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ormAutofit/>
              </a:bodyPr>
              <a:lstStyle/>
              <a:p>
                <a:pPr algn="ctr">
                  <a:lnSpc>
                    <a:spcPct val="120000"/>
                  </a:lnSpc>
                </a:pPr>
                <a:endParaRPr lang="zh-CN" altLang="en-US" sz="1100" dirty="0">
                  <a:solidFill>
                    <a:srgbClr val="4BD7FF"/>
                  </a:solidFill>
                  <a:cs typeface="+mn-ea"/>
                  <a:sym typeface="+mn-lt"/>
                </a:endParaRPr>
              </a:p>
            </p:txBody>
          </p:sp>
          <p:grpSp>
            <p:nvGrpSpPr>
              <p:cNvPr id="58" name="组合 57"/>
              <p:cNvGrpSpPr/>
              <p:nvPr/>
            </p:nvGrpSpPr>
            <p:grpSpPr>
              <a:xfrm>
                <a:off x="1110832" y="1910051"/>
                <a:ext cx="3119837" cy="3129280"/>
                <a:chOff x="8031875" y="1515885"/>
                <a:chExt cx="3119837" cy="3129280"/>
              </a:xfrm>
            </p:grpSpPr>
            <p:sp>
              <p:nvSpPr>
                <p:cNvPr id="59" name="矩形 58"/>
                <p:cNvSpPr/>
                <p:nvPr>
                  <p:custDataLst>
                    <p:tags r:id="rId3"/>
                  </p:custDataLst>
                </p:nvPr>
              </p:nvSpPr>
              <p:spPr>
                <a:xfrm>
                  <a:off x="8397717" y="1515885"/>
                  <a:ext cx="2501951" cy="43800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4BD7FF"/>
                      </a:solidFill>
                      <a:cs typeface="+mn-ea"/>
                      <a:sym typeface="+mn-lt"/>
                    </a:rPr>
                    <a:t>技术分析</a:t>
                  </a:r>
                </a:p>
              </p:txBody>
            </p:sp>
            <p:sp>
              <p:nvSpPr>
                <p:cNvPr id="60" name="文本框 59"/>
                <p:cNvSpPr txBox="1"/>
                <p:nvPr>
                  <p:custDataLst>
                    <p:tags r:id="rId4"/>
                  </p:custDataLst>
                </p:nvPr>
              </p:nvSpPr>
              <p:spPr>
                <a:xfrm>
                  <a:off x="8031875" y="1918475"/>
                  <a:ext cx="3119837" cy="2726690"/>
                </a:xfrm>
                <a:prstGeom prst="rect">
                  <a:avLst/>
                </a:prstGeom>
                <a:noFill/>
              </p:spPr>
              <p:txBody>
                <a:bodyPr wrap="square" rtlCol="0">
                  <a:noAutofit/>
                  <a:scene3d>
                    <a:camera prst="orthographicFront"/>
                    <a:lightRig rig="threePt" dir="t"/>
                  </a:scene3d>
                  <a:sp3d contourW="12700"/>
                </a:bodyPr>
                <a:lstStyle/>
                <a:p>
                  <a:pPr indent="360000" algn="l">
                    <a:lnSpc>
                      <a:spcPct val="114000"/>
                    </a:lnSpc>
                  </a:pPr>
                  <a:r>
                    <a:rPr sz="1400" dirty="0">
                      <a:solidFill>
                        <a:srgbClr val="4BD7FF"/>
                      </a:solidFill>
                      <a:cs typeface="+mn-ea"/>
                      <a:sym typeface="+mn-lt"/>
                    </a:rPr>
                    <a:t>随着高新技术的不断发展，原先只能在一线，二线城市才有市场的高新技术产业如今已经慢慢下沉过渡到三，四线城市乃至农村。将高新技术，将人工智能科学能够落地到实处，能够</a:t>
                  </a:r>
                  <a:r>
                    <a:rPr sz="1600" dirty="0">
                      <a:solidFill>
                        <a:srgbClr val="FF0000"/>
                      </a:solidFill>
                      <a:cs typeface="+mn-ea"/>
                      <a:sym typeface="+mn-lt"/>
                    </a:rPr>
                    <a:t>落实民生</a:t>
                  </a:r>
                  <a:r>
                    <a:rPr sz="1400" dirty="0">
                      <a:solidFill>
                        <a:srgbClr val="4BD7FF"/>
                      </a:solidFill>
                      <a:cs typeface="+mn-ea"/>
                      <a:sym typeface="+mn-lt"/>
                    </a:rPr>
                    <a:t>是极其具有现实意义的。</a:t>
                  </a:r>
                </a:p>
                <a:p>
                  <a:pPr indent="360000" algn="l">
                    <a:lnSpc>
                      <a:spcPct val="114000"/>
                    </a:lnSpc>
                  </a:pPr>
                  <a:r>
                    <a:rPr sz="1400" dirty="0">
                      <a:solidFill>
                        <a:srgbClr val="4BD7FF"/>
                      </a:solidFill>
                      <a:cs typeface="+mn-ea"/>
                      <a:sym typeface="+mn-lt"/>
                    </a:rPr>
                    <a:t>同时，高新技术产业往往意味着是人才的聚集地，往往意味着是国家大力投资大力扶持优先发展的领域，意味着技术将会在良性循环下不断革新，不断突破。基于此，公司的发展将无疑是具有潜力的。</a:t>
                  </a:r>
                </a:p>
              </p:txBody>
            </p:sp>
          </p:grpSp>
        </p:grpSp>
      </p:grpSp>
      <p:graphicFrame>
        <p:nvGraphicFramePr>
          <p:cNvPr id="10" name="图示 9">
            <a:extLst>
              <a:ext uri="{FF2B5EF4-FFF2-40B4-BE49-F238E27FC236}">
                <a16:creationId xmlns:a16="http://schemas.microsoft.com/office/drawing/2014/main" id="{339E4A5E-5251-D5CA-08A6-9F047B0C59B2}"/>
              </a:ext>
            </a:extLst>
          </p:cNvPr>
          <p:cNvGraphicFramePr/>
          <p:nvPr>
            <p:extLst>
              <p:ext uri="{D42A27DB-BD31-4B8C-83A1-F6EECF244321}">
                <p14:modId xmlns:p14="http://schemas.microsoft.com/office/powerpoint/2010/main" val="952852994"/>
              </p:ext>
            </p:extLst>
          </p:nvPr>
        </p:nvGraphicFramePr>
        <p:xfrm>
          <a:off x="3049219" y="132228"/>
          <a:ext cx="7136181" cy="24645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linds(horizontal)">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42595" y="831215"/>
            <a:ext cx="2319655" cy="4781550"/>
            <a:chOff x="697" y="1309"/>
            <a:chExt cx="3653" cy="7530"/>
          </a:xfrm>
        </p:grpSpPr>
        <p:sp>
          <p:nvSpPr>
            <p:cNvPr id="2" name="Rectangle: Rounded Corners 79"/>
            <p:cNvSpPr/>
            <p:nvPr/>
          </p:nvSpPr>
          <p:spPr>
            <a:xfrm>
              <a:off x="1778" y="2096"/>
              <a:ext cx="1342" cy="1342"/>
            </a:xfrm>
            <a:prstGeom prst="ellipse">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Who</a:t>
              </a:r>
            </a:p>
          </p:txBody>
        </p:sp>
        <p:sp>
          <p:nvSpPr>
            <p:cNvPr id="17" name="文本框 16"/>
            <p:cNvSpPr txBox="1"/>
            <p:nvPr/>
          </p:nvSpPr>
          <p:spPr>
            <a:xfrm>
              <a:off x="697" y="3698"/>
              <a:ext cx="3653" cy="5141"/>
            </a:xfrm>
            <a:prstGeom prst="rect">
              <a:avLst/>
            </a:prstGeom>
            <a:noFill/>
          </p:spPr>
          <p:txBody>
            <a:bodyPr wrap="square" rtlCol="0">
              <a:noAutofit/>
              <a:scene3d>
                <a:camera prst="orthographicFront"/>
                <a:lightRig rig="threePt" dir="t"/>
              </a:scene3d>
              <a:sp3d contourW="12700"/>
            </a:bodyPr>
            <a:lstStyle/>
            <a:p>
              <a:pPr marL="171450" indent="-171450" algn="ctr">
                <a:lnSpc>
                  <a:spcPct val="114000"/>
                </a:lnSpc>
                <a:buFont typeface="Arial" panose="020B0604020202020204" pitchFamily="34" charset="0"/>
                <a:buChar char="•"/>
              </a:pPr>
              <a:endParaRPr lang="en-US" sz="2000" dirty="0">
                <a:solidFill>
                  <a:srgbClr val="4BD7FF"/>
                </a:solidFill>
                <a:cs typeface="+mn-ea"/>
                <a:sym typeface="+mn-lt"/>
              </a:endParaRPr>
            </a:p>
            <a:p>
              <a:pPr marL="171450" indent="-171450" algn="ctr">
                <a:lnSpc>
                  <a:spcPct val="114000"/>
                </a:lnSpc>
                <a:buFont typeface="Arial" panose="020B0604020202020204" pitchFamily="34" charset="0"/>
                <a:buChar char="•"/>
              </a:pPr>
              <a:endParaRPr lang="en-US" sz="2000" dirty="0">
                <a:solidFill>
                  <a:srgbClr val="4BD7FF"/>
                </a:solidFill>
                <a:cs typeface="+mn-ea"/>
                <a:sym typeface="+mn-lt"/>
              </a:endParaRPr>
            </a:p>
            <a:p>
              <a:pPr marL="171450" indent="-171450" algn="ctr">
                <a:lnSpc>
                  <a:spcPct val="114000"/>
                </a:lnSpc>
                <a:buFont typeface="Arial" panose="020B0604020202020204" pitchFamily="34" charset="0"/>
                <a:buChar char="•"/>
              </a:pPr>
              <a:r>
                <a:rPr sz="2000" dirty="0" err="1">
                  <a:solidFill>
                    <a:srgbClr val="4BD7FF"/>
                  </a:solidFill>
                  <a:cs typeface="+mn-ea"/>
                  <a:sym typeface="+mn-lt"/>
                </a:rPr>
                <a:t>车流量</a:t>
              </a:r>
              <a:r>
                <a:rPr lang="zh-CN" altLang="en-US" sz="2000" dirty="0">
                  <a:solidFill>
                    <a:srgbClr val="4BD7FF"/>
                  </a:solidFill>
                  <a:cs typeface="+mn-ea"/>
                  <a:sym typeface="+mn-lt"/>
                </a:rPr>
                <a:t>大的场景</a:t>
              </a:r>
              <a:endParaRPr lang="en-US" altLang="zh-CN" sz="2000" dirty="0">
                <a:solidFill>
                  <a:srgbClr val="4BD7FF"/>
                </a:solidFill>
                <a:cs typeface="+mn-ea"/>
                <a:sym typeface="+mn-lt"/>
              </a:endParaRPr>
            </a:p>
            <a:p>
              <a:pPr marL="171450" indent="-171450" algn="ctr">
                <a:lnSpc>
                  <a:spcPct val="200000"/>
                </a:lnSpc>
                <a:buFont typeface="Arial" panose="020B0604020202020204" pitchFamily="34" charset="0"/>
                <a:buChar char="•"/>
              </a:pPr>
              <a:endParaRPr lang="en-US" altLang="zh-CN" sz="2000" dirty="0">
                <a:solidFill>
                  <a:srgbClr val="4BD7FF"/>
                </a:solidFill>
                <a:cs typeface="+mn-ea"/>
                <a:sym typeface="+mn-lt"/>
              </a:endParaRPr>
            </a:p>
            <a:p>
              <a:pPr marL="171450" indent="-171450" algn="ctr">
                <a:lnSpc>
                  <a:spcPct val="200000"/>
                </a:lnSpc>
                <a:buFont typeface="Arial" panose="020B0604020202020204" pitchFamily="34" charset="0"/>
                <a:buChar char="•"/>
              </a:pPr>
              <a:r>
                <a:rPr lang="zh-CN" altLang="en-US" sz="2000" dirty="0">
                  <a:solidFill>
                    <a:srgbClr val="4BD7FF"/>
                  </a:solidFill>
                  <a:cs typeface="+mn-ea"/>
                  <a:sym typeface="+mn-lt"/>
                </a:rPr>
                <a:t>城镇核心区</a:t>
              </a:r>
              <a:endParaRPr sz="2000" dirty="0">
                <a:solidFill>
                  <a:srgbClr val="4BD7FF"/>
                </a:solidFill>
                <a:cs typeface="+mn-ea"/>
                <a:sym typeface="+mn-lt"/>
              </a:endParaRPr>
            </a:p>
          </p:txBody>
        </p:sp>
        <p:sp>
          <p:nvSpPr>
            <p:cNvPr id="22" name="矩形 21"/>
            <p:cNvSpPr/>
            <p:nvPr/>
          </p:nvSpPr>
          <p:spPr>
            <a:xfrm>
              <a:off x="1117" y="1309"/>
              <a:ext cx="2664"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目标市场定位</a:t>
              </a:r>
            </a:p>
          </p:txBody>
        </p:sp>
      </p:grpSp>
      <p:grpSp>
        <p:nvGrpSpPr>
          <p:cNvPr id="26" name="组合 25"/>
          <p:cNvGrpSpPr/>
          <p:nvPr/>
        </p:nvGrpSpPr>
        <p:grpSpPr>
          <a:xfrm>
            <a:off x="382276" y="202078"/>
            <a:ext cx="4291324" cy="368300"/>
            <a:chOff x="382276" y="202078"/>
            <a:chExt cx="4291324" cy="368300"/>
          </a:xfrm>
        </p:grpSpPr>
        <p:grpSp>
          <p:nvGrpSpPr>
            <p:cNvPr id="27" name="组合 26"/>
            <p:cNvGrpSpPr/>
            <p:nvPr/>
          </p:nvGrpSpPr>
          <p:grpSpPr>
            <a:xfrm>
              <a:off x="382276" y="269854"/>
              <a:ext cx="604607" cy="274860"/>
              <a:chOff x="775976" y="295254"/>
              <a:chExt cx="604607" cy="274860"/>
            </a:xfrm>
          </p:grpSpPr>
          <p:grpSp>
            <p:nvGrpSpPr>
              <p:cNvPr id="29" name="组合 28"/>
              <p:cNvGrpSpPr/>
              <p:nvPr/>
            </p:nvGrpSpPr>
            <p:grpSpPr>
              <a:xfrm rot="2788198">
                <a:off x="784307" y="286923"/>
                <a:ext cx="266582" cy="283243"/>
                <a:chOff x="4389120" y="2293620"/>
                <a:chExt cx="609600" cy="647700"/>
              </a:xfrm>
            </p:grpSpPr>
            <p:cxnSp>
              <p:nvCxnSpPr>
                <p:cNvPr id="36" name="直接连接符 3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2788198">
                <a:off x="938001" y="286923"/>
                <a:ext cx="266582" cy="283243"/>
                <a:chOff x="4389120" y="2293620"/>
                <a:chExt cx="609600" cy="647700"/>
              </a:xfrm>
            </p:grpSpPr>
            <p:cxnSp>
              <p:nvCxnSpPr>
                <p:cNvPr id="34" name="直接连接符 3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rot="2788198">
                <a:off x="1105671" y="295201"/>
                <a:ext cx="266582" cy="283243"/>
                <a:chOff x="4389120" y="2293620"/>
                <a:chExt cx="609600" cy="647700"/>
              </a:xfrm>
            </p:grpSpPr>
            <p:cxnSp>
              <p:nvCxnSpPr>
                <p:cNvPr id="32" name="直接连接符 3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产品定位</a:t>
              </a:r>
            </a:p>
          </p:txBody>
        </p:sp>
      </p:grpSp>
      <p:grpSp>
        <p:nvGrpSpPr>
          <p:cNvPr id="7" name="组合 6"/>
          <p:cNvGrpSpPr/>
          <p:nvPr/>
        </p:nvGrpSpPr>
        <p:grpSpPr>
          <a:xfrm>
            <a:off x="2889250" y="831215"/>
            <a:ext cx="2319655" cy="4781550"/>
            <a:chOff x="697" y="1309"/>
            <a:chExt cx="3653" cy="7211"/>
          </a:xfrm>
        </p:grpSpPr>
        <p:sp>
          <p:nvSpPr>
            <p:cNvPr id="8" name="Rectangle: Rounded Corners 79"/>
            <p:cNvSpPr/>
            <p:nvPr>
              <p:custDataLst>
                <p:tags r:id="rId11"/>
              </p:custDataLst>
            </p:nvPr>
          </p:nvSpPr>
          <p:spPr>
            <a:xfrm>
              <a:off x="1778" y="2096"/>
              <a:ext cx="1342" cy="1342"/>
            </a:xfrm>
            <a:prstGeom prst="ellipse">
              <a:avLst/>
            </a:prstGeom>
            <a:solidFill>
              <a:schemeClr val="accent2"/>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What</a:t>
              </a:r>
            </a:p>
          </p:txBody>
        </p:sp>
        <p:sp>
          <p:nvSpPr>
            <p:cNvPr id="9" name="文本框 8"/>
            <p:cNvSpPr txBox="1"/>
            <p:nvPr>
              <p:custDataLst>
                <p:tags r:id="rId12"/>
              </p:custDataLst>
            </p:nvPr>
          </p:nvSpPr>
          <p:spPr>
            <a:xfrm>
              <a:off x="697" y="3698"/>
              <a:ext cx="3653" cy="4822"/>
            </a:xfrm>
            <a:prstGeom prst="rect">
              <a:avLst/>
            </a:prstGeom>
            <a:noFill/>
          </p:spPr>
          <p:txBody>
            <a:bodyPr wrap="square" rtlCol="0">
              <a:noAutofit/>
              <a:scene3d>
                <a:camera prst="orthographicFront"/>
                <a:lightRig rig="threePt" dir="t"/>
              </a:scene3d>
              <a:sp3d contourW="12700"/>
            </a:bodyPr>
            <a:lstStyle/>
            <a:p>
              <a:pPr indent="360000" algn="l">
                <a:lnSpc>
                  <a:spcPct val="150000"/>
                </a:lnSpc>
              </a:pPr>
              <a:r>
                <a:rPr lang="zh-CN" altLang="en-US" sz="1600" dirty="0">
                  <a:solidFill>
                    <a:srgbClr val="4BD7FF"/>
                  </a:solidFill>
                  <a:cs typeface="+mn-ea"/>
                  <a:sym typeface="+mn-lt"/>
                </a:rPr>
                <a:t> 本</a:t>
              </a:r>
              <a:r>
                <a:rPr sz="1600" dirty="0" err="1">
                  <a:solidFill>
                    <a:srgbClr val="4BD7FF"/>
                  </a:solidFill>
                  <a:cs typeface="+mn-ea"/>
                  <a:sym typeface="+mn-lt"/>
                </a:rPr>
                <a:t>公司的紧急车辆的红绿灯自动控制和联动让行系统，满足了每一个人</a:t>
              </a:r>
              <a:r>
                <a:rPr dirty="0" err="1">
                  <a:solidFill>
                    <a:srgbClr val="FFC000"/>
                  </a:solidFill>
                  <a:cs typeface="+mn-ea"/>
                  <a:sym typeface="+mn-lt"/>
                </a:rPr>
                <a:t>对</a:t>
              </a:r>
              <a:r>
                <a:rPr lang="zh-CN" altLang="en-US" dirty="0">
                  <a:solidFill>
                    <a:srgbClr val="FFC000"/>
                  </a:solidFill>
                  <a:cs typeface="+mn-ea"/>
                  <a:sym typeface="+mn-lt"/>
                </a:rPr>
                <a:t>紧急公共</a:t>
              </a:r>
              <a:r>
                <a:rPr dirty="0" err="1">
                  <a:solidFill>
                    <a:srgbClr val="FFC000"/>
                  </a:solidFill>
                  <a:cs typeface="+mn-ea"/>
                  <a:sym typeface="+mn-lt"/>
                </a:rPr>
                <a:t>资源的最大</a:t>
              </a:r>
              <a:r>
                <a:rPr lang="zh-CN" altLang="en-US" dirty="0">
                  <a:solidFill>
                    <a:srgbClr val="FFC000"/>
                  </a:solidFill>
                  <a:cs typeface="+mn-ea"/>
                  <a:sym typeface="+mn-lt"/>
                </a:rPr>
                <a:t>限度期待</a:t>
              </a:r>
              <a:r>
                <a:rPr sz="1600" dirty="0">
                  <a:solidFill>
                    <a:srgbClr val="4BD7FF"/>
                  </a:solidFill>
                  <a:cs typeface="+mn-ea"/>
                  <a:sym typeface="+mn-lt"/>
                </a:rPr>
                <a:t>，</a:t>
              </a:r>
              <a:r>
                <a:rPr sz="1600" dirty="0" err="1">
                  <a:solidFill>
                    <a:srgbClr val="4BD7FF"/>
                  </a:solidFill>
                  <a:cs typeface="+mn-ea"/>
                  <a:sym typeface="+mn-lt"/>
                </a:rPr>
                <a:t>可以说是每一个人尤其是生活在交通压力大的地区的人们的必需</a:t>
              </a:r>
              <a:r>
                <a:rPr sz="1600" dirty="0">
                  <a:solidFill>
                    <a:srgbClr val="4BD7FF"/>
                  </a:solidFill>
                  <a:cs typeface="+mn-ea"/>
                  <a:sym typeface="+mn-lt"/>
                </a:rPr>
                <a:t>。</a:t>
              </a:r>
            </a:p>
          </p:txBody>
        </p:sp>
        <p:sp>
          <p:nvSpPr>
            <p:cNvPr id="10" name="矩形 9"/>
            <p:cNvSpPr/>
            <p:nvPr>
              <p:custDataLst>
                <p:tags r:id="rId13"/>
              </p:custDataLst>
            </p:nvPr>
          </p:nvSpPr>
          <p:spPr>
            <a:xfrm>
              <a:off x="1117" y="1309"/>
              <a:ext cx="2664"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产品需求定位</a:t>
              </a:r>
            </a:p>
          </p:txBody>
        </p:sp>
      </p:grpSp>
      <p:grpSp>
        <p:nvGrpSpPr>
          <p:cNvPr id="11" name="组合 10"/>
          <p:cNvGrpSpPr/>
          <p:nvPr/>
        </p:nvGrpSpPr>
        <p:grpSpPr>
          <a:xfrm>
            <a:off x="5151120" y="831215"/>
            <a:ext cx="2319655" cy="4578985"/>
            <a:chOff x="697" y="1309"/>
            <a:chExt cx="3653" cy="7211"/>
          </a:xfrm>
        </p:grpSpPr>
        <p:sp>
          <p:nvSpPr>
            <p:cNvPr id="12" name="Rectangle: Rounded Corners 79"/>
            <p:cNvSpPr/>
            <p:nvPr>
              <p:custDataLst>
                <p:tags r:id="rId8"/>
              </p:custDataLst>
            </p:nvPr>
          </p:nvSpPr>
          <p:spPr>
            <a:xfrm>
              <a:off x="1778" y="2096"/>
              <a:ext cx="1342" cy="1342"/>
            </a:xfrm>
            <a:prstGeom prst="ellipse">
              <a:avLst/>
            </a:prstGeom>
            <a:solidFill>
              <a:schemeClr val="accent4"/>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IF</a:t>
              </a:r>
            </a:p>
          </p:txBody>
        </p:sp>
        <p:sp>
          <p:nvSpPr>
            <p:cNvPr id="13" name="文本框 12"/>
            <p:cNvSpPr txBox="1"/>
            <p:nvPr>
              <p:custDataLst>
                <p:tags r:id="rId9"/>
              </p:custDataLst>
            </p:nvPr>
          </p:nvSpPr>
          <p:spPr>
            <a:xfrm>
              <a:off x="697" y="3698"/>
              <a:ext cx="3653" cy="4822"/>
            </a:xfrm>
            <a:prstGeom prst="rect">
              <a:avLst/>
            </a:prstGeom>
            <a:noFill/>
          </p:spPr>
          <p:txBody>
            <a:bodyPr wrap="square" rtlCol="0">
              <a:noAutofit/>
              <a:scene3d>
                <a:camera prst="orthographicFront"/>
                <a:lightRig rig="threePt" dir="t"/>
              </a:scene3d>
              <a:sp3d contourW="12700"/>
            </a:bodyPr>
            <a:lstStyle/>
            <a:p>
              <a:pPr indent="396000" algn="l">
                <a:lnSpc>
                  <a:spcPct val="150000"/>
                </a:lnSpc>
              </a:pPr>
              <a:r>
                <a:rPr sz="1600" dirty="0" err="1">
                  <a:solidFill>
                    <a:srgbClr val="4BD7FF"/>
                  </a:solidFill>
                  <a:cs typeface="+mn-ea"/>
                  <a:sym typeface="+mn-lt"/>
                </a:rPr>
                <a:t>为了</a:t>
              </a:r>
              <a:r>
                <a:rPr sz="1600" dirty="0" err="1">
                  <a:solidFill>
                    <a:srgbClr val="FFC000"/>
                  </a:solidFill>
                  <a:cs typeface="+mn-ea"/>
                  <a:sym typeface="+mn-lt"/>
                </a:rPr>
                <a:t>测试紧急车辆的红绿灯自动控制和联动让行系统的各种性能</a:t>
              </a:r>
              <a:r>
                <a:rPr sz="1600" dirty="0" err="1">
                  <a:solidFill>
                    <a:srgbClr val="4BD7FF"/>
                  </a:solidFill>
                  <a:cs typeface="+mn-ea"/>
                  <a:sym typeface="+mn-lt"/>
                </a:rPr>
                <a:t>是否达标</a:t>
              </a:r>
              <a:r>
                <a:rPr lang="zh-CN" altLang="en-US" sz="1600" dirty="0">
                  <a:solidFill>
                    <a:srgbClr val="4BD7FF"/>
                  </a:solidFill>
                  <a:cs typeface="+mn-ea"/>
                  <a:sym typeface="+mn-lt"/>
                </a:rPr>
                <a:t>、</a:t>
              </a:r>
              <a:r>
                <a:rPr sz="1600" dirty="0" err="1">
                  <a:solidFill>
                    <a:srgbClr val="4BD7FF"/>
                  </a:solidFill>
                  <a:cs typeface="+mn-ea"/>
                  <a:sym typeface="+mn-lt"/>
                </a:rPr>
                <a:t>是否优秀是研发产品中相当重要和具有挑战性的一环</a:t>
              </a:r>
              <a:r>
                <a:rPr lang="zh-CN" altLang="en-US" sz="1600" dirty="0">
                  <a:solidFill>
                    <a:srgbClr val="4BD7FF"/>
                  </a:solidFill>
                  <a:cs typeface="+mn-ea"/>
                  <a:sym typeface="+mn-lt"/>
                </a:rPr>
                <a:t>，</a:t>
              </a:r>
              <a:r>
                <a:rPr sz="1600" dirty="0" err="1">
                  <a:solidFill>
                    <a:srgbClr val="4BD7FF"/>
                  </a:solidFill>
                  <a:cs typeface="+mn-ea"/>
                  <a:sym typeface="+mn-lt"/>
                </a:rPr>
                <a:t>需要耗费一定的人力，物力和财力</a:t>
              </a:r>
              <a:r>
                <a:rPr lang="zh-CN" altLang="en-US" sz="1600" dirty="0">
                  <a:solidFill>
                    <a:srgbClr val="4BD7FF"/>
                  </a:solidFill>
                  <a:cs typeface="+mn-ea"/>
                  <a:sym typeface="+mn-lt"/>
                </a:rPr>
                <a:t>进行实地测试。</a:t>
              </a:r>
              <a:endParaRPr sz="1600" dirty="0">
                <a:solidFill>
                  <a:srgbClr val="4BD7FF"/>
                </a:solidFill>
                <a:cs typeface="+mn-ea"/>
                <a:sym typeface="+mn-lt"/>
              </a:endParaRPr>
            </a:p>
          </p:txBody>
        </p:sp>
        <p:sp>
          <p:nvSpPr>
            <p:cNvPr id="14" name="矩形 13"/>
            <p:cNvSpPr/>
            <p:nvPr>
              <p:custDataLst>
                <p:tags r:id="rId10"/>
              </p:custDataLst>
            </p:nvPr>
          </p:nvSpPr>
          <p:spPr>
            <a:xfrm>
              <a:off x="1117" y="1309"/>
              <a:ext cx="2664"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产品测试定位</a:t>
              </a:r>
            </a:p>
          </p:txBody>
        </p:sp>
      </p:grpSp>
      <p:grpSp>
        <p:nvGrpSpPr>
          <p:cNvPr id="15" name="组合 14"/>
          <p:cNvGrpSpPr/>
          <p:nvPr/>
        </p:nvGrpSpPr>
        <p:grpSpPr>
          <a:xfrm>
            <a:off x="7535545" y="831215"/>
            <a:ext cx="2082165" cy="5210770"/>
            <a:chOff x="905" y="1309"/>
            <a:chExt cx="3279" cy="7861"/>
          </a:xfrm>
        </p:grpSpPr>
        <p:sp>
          <p:nvSpPr>
            <p:cNvPr id="16" name="Rectangle: Rounded Corners 79"/>
            <p:cNvSpPr/>
            <p:nvPr>
              <p:custDataLst>
                <p:tags r:id="rId5"/>
              </p:custDataLst>
            </p:nvPr>
          </p:nvSpPr>
          <p:spPr>
            <a:xfrm>
              <a:off x="1778" y="2096"/>
              <a:ext cx="1342" cy="1342"/>
            </a:xfrm>
            <a:prstGeom prst="ellipse">
              <a:avLst/>
            </a:prstGeom>
            <a:solidFill>
              <a:schemeClr val="accent6">
                <a:lumMod val="20000"/>
                <a:lumOff val="80000"/>
              </a:schemeClr>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Which</a:t>
              </a:r>
            </a:p>
          </p:txBody>
        </p:sp>
        <p:sp>
          <p:nvSpPr>
            <p:cNvPr id="24" name="文本框 23"/>
            <p:cNvSpPr txBox="1"/>
            <p:nvPr>
              <p:custDataLst>
                <p:tags r:id="rId6"/>
              </p:custDataLst>
            </p:nvPr>
          </p:nvSpPr>
          <p:spPr>
            <a:xfrm>
              <a:off x="1071" y="3698"/>
              <a:ext cx="3113" cy="5472"/>
            </a:xfrm>
            <a:prstGeom prst="rect">
              <a:avLst/>
            </a:prstGeom>
            <a:noFill/>
          </p:spPr>
          <p:txBody>
            <a:bodyPr wrap="square" rtlCol="0">
              <a:noAutofit/>
              <a:scene3d>
                <a:camera prst="orthographicFront"/>
                <a:lightRig rig="threePt" dir="t"/>
              </a:scene3d>
              <a:sp3d contourW="12700"/>
            </a:bodyPr>
            <a:lstStyle/>
            <a:p>
              <a:pPr indent="396000" algn="l">
                <a:lnSpc>
                  <a:spcPct val="150000"/>
                </a:lnSpc>
              </a:pPr>
              <a:r>
                <a:rPr lang="zh-CN" altLang="en-US" sz="1600" dirty="0">
                  <a:solidFill>
                    <a:srgbClr val="4BD7FF"/>
                  </a:solidFill>
                  <a:cs typeface="+mn-ea"/>
                  <a:sym typeface="+mn-lt"/>
                </a:rPr>
                <a:t>团队</a:t>
              </a:r>
              <a:r>
                <a:rPr sz="1600" dirty="0">
                  <a:solidFill>
                    <a:srgbClr val="4BD7FF"/>
                  </a:solidFill>
                  <a:cs typeface="+mn-ea"/>
                  <a:sym typeface="+mn-lt"/>
                </a:rPr>
                <a:t>积极关注竞争公司的竞品</a:t>
              </a:r>
              <a:r>
                <a:rPr lang="zh-CN" altLang="en-US" sz="1600" dirty="0">
                  <a:solidFill>
                    <a:srgbClr val="4BD7FF"/>
                  </a:solidFill>
                  <a:cs typeface="+mn-ea"/>
                  <a:sym typeface="+mn-lt"/>
                </a:rPr>
                <a:t>新品</a:t>
              </a:r>
              <a:r>
                <a:rPr sz="1600" dirty="0">
                  <a:solidFill>
                    <a:srgbClr val="4BD7FF"/>
                  </a:solidFill>
                  <a:cs typeface="+mn-ea"/>
                  <a:sym typeface="+mn-lt"/>
                </a:rPr>
                <a:t>，找出产品不如竞品之处加以改进，同时找出产品相对竞品的优势，</a:t>
              </a:r>
              <a:r>
                <a:rPr dirty="0">
                  <a:solidFill>
                    <a:srgbClr val="FFC000"/>
                  </a:solidFill>
                  <a:cs typeface="+mn-ea"/>
                  <a:sym typeface="+mn-lt"/>
                </a:rPr>
                <a:t>提升产品的差异化价值</a:t>
              </a:r>
              <a:r>
                <a:rPr sz="1600" dirty="0">
                  <a:solidFill>
                    <a:srgbClr val="4BD7FF"/>
                  </a:solidFill>
                  <a:cs typeface="+mn-ea"/>
                  <a:sym typeface="+mn-lt"/>
                </a:rPr>
                <a:t>，并将其作为宣传重点。</a:t>
              </a:r>
            </a:p>
          </p:txBody>
        </p:sp>
        <p:sp>
          <p:nvSpPr>
            <p:cNvPr id="38" name="矩形 37"/>
            <p:cNvSpPr/>
            <p:nvPr>
              <p:custDataLst>
                <p:tags r:id="rId7"/>
              </p:custDataLst>
            </p:nvPr>
          </p:nvSpPr>
          <p:spPr>
            <a:xfrm>
              <a:off x="905" y="1309"/>
              <a:ext cx="3279"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差异化价值点定位</a:t>
              </a:r>
            </a:p>
          </p:txBody>
        </p:sp>
      </p:grpSp>
      <p:grpSp>
        <p:nvGrpSpPr>
          <p:cNvPr id="39" name="组合 38"/>
          <p:cNvGrpSpPr/>
          <p:nvPr/>
        </p:nvGrpSpPr>
        <p:grpSpPr>
          <a:xfrm>
            <a:off x="9671685" y="831215"/>
            <a:ext cx="2319655" cy="4695825"/>
            <a:chOff x="697" y="1309"/>
            <a:chExt cx="3653" cy="7395"/>
          </a:xfrm>
        </p:grpSpPr>
        <p:sp>
          <p:nvSpPr>
            <p:cNvPr id="40" name="Rectangle: Rounded Corners 79"/>
            <p:cNvSpPr/>
            <p:nvPr>
              <p:custDataLst>
                <p:tags r:id="rId2"/>
              </p:custDataLst>
            </p:nvPr>
          </p:nvSpPr>
          <p:spPr>
            <a:xfrm>
              <a:off x="1778" y="2096"/>
              <a:ext cx="1342" cy="1342"/>
            </a:xfrm>
            <a:prstGeom prst="ellipse">
              <a:avLst/>
            </a:prstGeom>
            <a:solidFill>
              <a:schemeClr val="accent1">
                <a:lumMod val="20000"/>
                <a:lumOff val="80000"/>
              </a:schemeClr>
            </a:solidFill>
            <a:ln w="6350">
              <a:noFill/>
            </a:ln>
            <a:effectLst/>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r>
                <a:rPr lang="en-US" sz="2400">
                  <a:solidFill>
                    <a:srgbClr val="122041"/>
                  </a:solidFill>
                  <a:cs typeface="+mn-ea"/>
                  <a:sym typeface="+mn-lt"/>
                </a:rPr>
                <a:t>How</a:t>
              </a:r>
            </a:p>
          </p:txBody>
        </p:sp>
        <p:sp>
          <p:nvSpPr>
            <p:cNvPr id="41" name="文本框 40"/>
            <p:cNvSpPr txBox="1"/>
            <p:nvPr>
              <p:custDataLst>
                <p:tags r:id="rId3"/>
              </p:custDataLst>
            </p:nvPr>
          </p:nvSpPr>
          <p:spPr>
            <a:xfrm>
              <a:off x="697" y="3698"/>
              <a:ext cx="3653" cy="5006"/>
            </a:xfrm>
            <a:prstGeom prst="rect">
              <a:avLst/>
            </a:prstGeom>
            <a:noFill/>
          </p:spPr>
          <p:txBody>
            <a:bodyPr wrap="square" rtlCol="0">
              <a:noAutofit/>
              <a:scene3d>
                <a:camera prst="orthographicFront"/>
                <a:lightRig rig="threePt" dir="t"/>
              </a:scene3d>
              <a:sp3d contourW="12700"/>
            </a:bodyPr>
            <a:lstStyle/>
            <a:p>
              <a:pPr marL="171450" indent="396000" algn="l">
                <a:lnSpc>
                  <a:spcPct val="150000"/>
                </a:lnSpc>
                <a:buFont typeface="Arial" panose="020B0604020202020204" pitchFamily="34" charset="0"/>
                <a:buChar char="•"/>
              </a:pPr>
              <a:r>
                <a:rPr sz="1600" dirty="0">
                  <a:solidFill>
                    <a:srgbClr val="4BD7FF"/>
                  </a:solidFill>
                  <a:cs typeface="+mn-ea"/>
                  <a:sym typeface="+mn-lt"/>
                </a:rPr>
                <a:t>为</a:t>
              </a:r>
              <a:r>
                <a:rPr lang="zh-CN" altLang="en-US" sz="1600" dirty="0">
                  <a:solidFill>
                    <a:srgbClr val="4BD7FF"/>
                  </a:solidFill>
                  <a:cs typeface="+mn-ea"/>
                  <a:sym typeface="+mn-lt"/>
                </a:rPr>
                <a:t>每</a:t>
              </a:r>
              <a:r>
                <a:rPr sz="1600" dirty="0" err="1">
                  <a:solidFill>
                    <a:srgbClr val="4BD7FF"/>
                  </a:solidFill>
                  <a:cs typeface="+mn-ea"/>
                  <a:sym typeface="+mn-lt"/>
                </a:rPr>
                <a:t>一家购买方提供</a:t>
              </a:r>
              <a:r>
                <a:rPr dirty="0" err="1">
                  <a:solidFill>
                    <a:srgbClr val="FFC000"/>
                  </a:solidFill>
                  <a:cs typeface="+mn-ea"/>
                  <a:sym typeface="+mn-lt"/>
                </a:rPr>
                <a:t>满意</a:t>
              </a:r>
              <a:r>
                <a:rPr sz="1600" dirty="0" err="1">
                  <a:solidFill>
                    <a:srgbClr val="4BD7FF"/>
                  </a:solidFill>
                  <a:cs typeface="+mn-ea"/>
                  <a:sym typeface="+mn-lt"/>
                </a:rPr>
                <a:t>的服务</a:t>
              </a:r>
              <a:endParaRPr lang="en-US" sz="1600" dirty="0">
                <a:solidFill>
                  <a:srgbClr val="4BD7FF"/>
                </a:solidFill>
                <a:cs typeface="+mn-ea"/>
                <a:sym typeface="+mn-lt"/>
              </a:endParaRPr>
            </a:p>
            <a:p>
              <a:pPr marL="171450" indent="396000" algn="l">
                <a:lnSpc>
                  <a:spcPct val="150000"/>
                </a:lnSpc>
                <a:buFont typeface="Arial" panose="020B0604020202020204" pitchFamily="34" charset="0"/>
                <a:buChar char="•"/>
              </a:pPr>
              <a:r>
                <a:rPr sz="1600" dirty="0" err="1">
                  <a:solidFill>
                    <a:srgbClr val="4BD7FF"/>
                  </a:solidFill>
                  <a:cs typeface="+mn-ea"/>
                  <a:sym typeface="+mn-lt"/>
                </a:rPr>
                <a:t>同时，公司积极联系政府，低价或免费提供前期试用服务，建立</a:t>
              </a:r>
              <a:r>
                <a:rPr dirty="0" err="1">
                  <a:solidFill>
                    <a:srgbClr val="FFC000"/>
                  </a:solidFill>
                  <a:cs typeface="+mn-ea"/>
                  <a:sym typeface="+mn-lt"/>
                </a:rPr>
                <a:t>稳定的合作</a:t>
              </a:r>
              <a:r>
                <a:rPr sz="1600" dirty="0" err="1">
                  <a:solidFill>
                    <a:srgbClr val="4BD7FF"/>
                  </a:solidFill>
                  <a:cs typeface="+mn-ea"/>
                  <a:sym typeface="+mn-lt"/>
                </a:rPr>
                <a:t>关系</a:t>
              </a:r>
              <a:r>
                <a:rPr sz="1600" dirty="0">
                  <a:solidFill>
                    <a:srgbClr val="4BD7FF"/>
                  </a:solidFill>
                  <a:cs typeface="+mn-ea"/>
                  <a:sym typeface="+mn-lt"/>
                </a:rPr>
                <a:t>。</a:t>
              </a:r>
            </a:p>
          </p:txBody>
        </p:sp>
        <p:sp>
          <p:nvSpPr>
            <p:cNvPr id="42" name="矩形 41"/>
            <p:cNvSpPr/>
            <p:nvPr>
              <p:custDataLst>
                <p:tags r:id="rId4"/>
              </p:custDataLst>
            </p:nvPr>
          </p:nvSpPr>
          <p:spPr>
            <a:xfrm>
              <a:off x="1117" y="1309"/>
              <a:ext cx="2664" cy="528"/>
            </a:xfrm>
            <a:prstGeom prst="rect">
              <a:avLst/>
            </a:prstGeom>
          </p:spPr>
          <p:txBody>
            <a:bodyPr wrap="square">
              <a:noAutofit/>
              <a:scene3d>
                <a:camera prst="orthographicFront"/>
                <a:lightRig rig="threePt" dir="t"/>
              </a:scene3d>
              <a:sp3d contourW="12700"/>
            </a:bodyPr>
            <a:lstStyle/>
            <a:p>
              <a:pPr>
                <a:lnSpc>
                  <a:spcPct val="120000"/>
                </a:lnSpc>
              </a:pPr>
              <a:r>
                <a:rPr lang="zh-CN" altLang="en-US" b="1" dirty="0">
                  <a:solidFill>
                    <a:srgbClr val="4BD7FF"/>
                  </a:solidFill>
                  <a:cs typeface="+mn-ea"/>
                  <a:sym typeface="+mn-lt"/>
                </a:rPr>
                <a:t>营销组合定位</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664137" y="586492"/>
            <a:ext cx="7233946" cy="3070157"/>
            <a:chOff x="2362200" y="1053165"/>
            <a:chExt cx="5426872" cy="2302619"/>
          </a:xfrm>
        </p:grpSpPr>
        <p:sp>
          <p:nvSpPr>
            <p:cNvPr id="9" name="Content Placeholder 2"/>
            <p:cNvSpPr txBox="1"/>
            <p:nvPr/>
          </p:nvSpPr>
          <p:spPr>
            <a:xfrm>
              <a:off x="2599826" y="1376780"/>
              <a:ext cx="5189246" cy="1979004"/>
            </a:xfrm>
            <a:prstGeom prst="rect">
              <a:avLst/>
            </a:prstGeom>
          </p:spPr>
          <p:txBody>
            <a:bodyPr wrap="square">
              <a:spAutoFit/>
            </a:bodyPr>
            <a:lstStyle>
              <a:lvl1pPr marL="0" indent="0" algn="l" defTabSz="457200" rtl="0" eaLnBrk="1" latinLnBrk="0" hangingPunct="1">
                <a:spcBef>
                  <a:spcPct val="20000"/>
                </a:spcBef>
                <a:buFont typeface="Arial" panose="020B0604020202020204" pitchFamily="34" charset="0"/>
                <a:buNone/>
                <a:defRPr sz="2400" kern="1200">
                  <a:solidFill>
                    <a:schemeClr val="bg1">
                      <a:lumMod val="75000"/>
                    </a:schemeClr>
                  </a:solidFill>
                  <a:latin typeface="Raleway Light"/>
                  <a:ea typeface="+mn-ea"/>
                  <a:cs typeface="Raleway Light"/>
                </a:defRPr>
              </a:lvl1pPr>
              <a:lvl2pPr marL="457200" indent="0" algn="l" defTabSz="457200" rtl="0" eaLnBrk="1" latinLnBrk="0" hangingPunct="1">
                <a:spcBef>
                  <a:spcPct val="20000"/>
                </a:spcBef>
                <a:buFont typeface="Arial" panose="020B0604020202020204" pitchFamily="34" charset="0"/>
                <a:buNone/>
                <a:defRPr sz="1800" kern="1200">
                  <a:solidFill>
                    <a:schemeClr val="bg1">
                      <a:lumMod val="75000"/>
                    </a:schemeClr>
                  </a:solidFill>
                  <a:latin typeface="Raleway Light"/>
                  <a:ea typeface="+mn-ea"/>
                  <a:cs typeface="Raleway Light"/>
                </a:defRPr>
              </a:lvl2pPr>
              <a:lvl3pPr marL="914400" indent="0" algn="l" defTabSz="457200" rtl="0" eaLnBrk="1" latinLnBrk="0" hangingPunct="1">
                <a:spcBef>
                  <a:spcPct val="20000"/>
                </a:spcBef>
                <a:buFont typeface="Arial" panose="020B0604020202020204" pitchFamily="34" charset="0"/>
                <a:buNone/>
                <a:defRPr sz="1600" kern="1200">
                  <a:solidFill>
                    <a:schemeClr val="bg1">
                      <a:lumMod val="75000"/>
                    </a:schemeClr>
                  </a:solidFill>
                  <a:latin typeface="Raleway Light"/>
                  <a:ea typeface="+mn-ea"/>
                  <a:cs typeface="Raleway Light"/>
                </a:defRPr>
              </a:lvl3pPr>
              <a:lvl4pPr marL="1371600" indent="0" algn="l" defTabSz="457200" rtl="0" eaLnBrk="1" latinLnBrk="0" hangingPunct="1">
                <a:spcBef>
                  <a:spcPct val="20000"/>
                </a:spcBef>
                <a:buFont typeface="Arial" panose="020B0604020202020204" pitchFamily="34" charset="0"/>
                <a:buNone/>
                <a:defRPr sz="1400" kern="1200">
                  <a:solidFill>
                    <a:schemeClr val="bg1">
                      <a:lumMod val="75000"/>
                    </a:schemeClr>
                  </a:solidFill>
                  <a:latin typeface="Raleway Light"/>
                  <a:ea typeface="+mn-ea"/>
                  <a:cs typeface="Raleway Light"/>
                </a:defRPr>
              </a:lvl4pPr>
              <a:lvl5pPr marL="1828800" indent="0" algn="l" defTabSz="457200" rtl="0" eaLnBrk="1" latinLnBrk="0" hangingPunct="1">
                <a:spcBef>
                  <a:spcPct val="20000"/>
                </a:spcBef>
                <a:buFont typeface="Arial" panose="020B0604020202020204" pitchFamily="34" charset="0"/>
                <a:buNone/>
                <a:defRPr sz="1400" kern="1200">
                  <a:solidFill>
                    <a:schemeClr val="bg1">
                      <a:lumMod val="75000"/>
                    </a:schemeClr>
                  </a:solidFill>
                  <a:latin typeface="Raleway Light"/>
                  <a:ea typeface="+mn-ea"/>
                  <a:cs typeface="Raleway Light"/>
                </a:defRPr>
              </a:lvl5pPr>
              <a:lvl6pPr marL="2514600" indent="-228600" algn="l" defTabSz="4572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396000" algn="just">
                <a:lnSpc>
                  <a:spcPct val="150000"/>
                </a:lnSpc>
                <a:spcBef>
                  <a:spcPts val="0"/>
                </a:spcBef>
                <a:spcAft>
                  <a:spcPts val="1200"/>
                </a:spcAft>
              </a:pPr>
              <a:r>
                <a:rPr lang="zh-CN" altLang="zh-CN" sz="1600" dirty="0">
                  <a:solidFill>
                    <a:srgbClr val="4BD7FF"/>
                  </a:solidFill>
                  <a:latin typeface="+mn-lt"/>
                  <a:cs typeface="+mn-ea"/>
                </a:rPr>
                <a:t>虽然</a:t>
              </a:r>
              <a:r>
                <a:rPr lang="zh-CN" altLang="en-US" sz="1600" dirty="0">
                  <a:solidFill>
                    <a:srgbClr val="4BD7FF"/>
                  </a:solidFill>
                  <a:latin typeface="+mn-lt"/>
                  <a:cs typeface="+mn-ea"/>
                </a:rPr>
                <a:t>百仕吉电子</a:t>
              </a:r>
              <a:r>
                <a:rPr lang="zh-CN" altLang="zh-CN" sz="1600" dirty="0">
                  <a:solidFill>
                    <a:srgbClr val="4BD7FF"/>
                  </a:solidFill>
                  <a:latin typeface="+mn-lt"/>
                  <a:cs typeface="+mn-ea"/>
                </a:rPr>
                <a:t>致力于实现人工智能赋能医疗服务，但是此公司</a:t>
              </a:r>
              <a:r>
                <a:rPr lang="zh-CN" altLang="zh-CN" sz="1800" dirty="0">
                  <a:solidFill>
                    <a:srgbClr val="FFC000"/>
                  </a:solidFill>
                  <a:latin typeface="+mn-lt"/>
                  <a:cs typeface="+mn-ea"/>
                </a:rPr>
                <a:t>并没有注意</a:t>
              </a:r>
              <a:r>
                <a:rPr lang="zh-CN" altLang="zh-CN" sz="1600" dirty="0">
                  <a:solidFill>
                    <a:srgbClr val="4BD7FF"/>
                  </a:solidFill>
                  <a:latin typeface="+mn-lt"/>
                  <a:cs typeface="+mn-ea"/>
                </a:rPr>
                <a:t>到紧急车辆与城市公共道路</a:t>
              </a:r>
              <a:r>
                <a:rPr lang="zh-CN" altLang="zh-CN" sz="1800" dirty="0">
                  <a:solidFill>
                    <a:srgbClr val="FFC000"/>
                  </a:solidFill>
                  <a:latin typeface="+mn-lt"/>
                  <a:cs typeface="+mn-ea"/>
                </a:rPr>
                <a:t>协同联动</a:t>
              </a:r>
              <a:r>
                <a:rPr lang="zh-CN" altLang="zh-CN" sz="1600" dirty="0">
                  <a:solidFill>
                    <a:srgbClr val="4BD7FF"/>
                  </a:solidFill>
                  <a:latin typeface="+mn-lt"/>
                  <a:cs typeface="+mn-ea"/>
                </a:rPr>
                <a:t>的场景开发。</a:t>
              </a:r>
            </a:p>
            <a:p>
              <a:pPr indent="396000">
                <a:lnSpc>
                  <a:spcPct val="150000"/>
                </a:lnSpc>
                <a:spcBef>
                  <a:spcPts val="0"/>
                </a:spcBef>
                <a:spcAft>
                  <a:spcPts val="1200"/>
                </a:spcAft>
              </a:pPr>
              <a:r>
                <a:rPr lang="zh-CN" altLang="en-US" sz="1600" dirty="0">
                  <a:solidFill>
                    <a:srgbClr val="4BD7FF"/>
                  </a:solidFill>
                  <a:latin typeface="+mn-lt"/>
                  <a:cs typeface="+mn-ea"/>
                  <a:sym typeface="+mn-lt"/>
                </a:rPr>
                <a:t>与航天</a:t>
              </a:r>
              <a:r>
                <a:rPr lang="en-US" sz="1600" dirty="0" err="1">
                  <a:solidFill>
                    <a:srgbClr val="4BD7FF"/>
                  </a:solidFill>
                  <a:latin typeface="+mn-lt"/>
                  <a:cs typeface="+mn-ea"/>
                  <a:sym typeface="+mn-lt"/>
                </a:rPr>
                <a:t>科工智慧产业发展有限公司</a:t>
              </a:r>
              <a:r>
                <a:rPr lang="zh-CN" altLang="en-US" sz="1600" dirty="0">
                  <a:solidFill>
                    <a:srgbClr val="4BD7FF"/>
                  </a:solidFill>
                  <a:latin typeface="+mn-lt"/>
                  <a:cs typeface="+mn-ea"/>
                </a:rPr>
                <a:t>研发的</a:t>
              </a:r>
              <a:r>
                <a:rPr lang="zh-CN" altLang="zh-CN" sz="1600" dirty="0">
                  <a:solidFill>
                    <a:srgbClr val="4BD7FF"/>
                  </a:solidFill>
                  <a:latin typeface="+mn-lt"/>
                  <a:cs typeface="+mn-ea"/>
                </a:rPr>
                <a:t>系统相比，我们的系统可以更加充分地利用现有道路设施资源，无需大规模改造城市道路和应急车辆，部署成本低，且我们的系统</a:t>
              </a:r>
              <a:r>
                <a:rPr lang="zh-CN" altLang="zh-CN" sz="1800" dirty="0">
                  <a:solidFill>
                    <a:srgbClr val="FFC000"/>
                  </a:solidFill>
                  <a:latin typeface="+mn-lt"/>
                  <a:cs typeface="+mn-ea"/>
                </a:rPr>
                <a:t>率先提出</a:t>
              </a:r>
              <a:r>
                <a:rPr lang="zh-CN" altLang="zh-CN" sz="1600" dirty="0">
                  <a:solidFill>
                    <a:srgbClr val="4BD7FF"/>
                  </a:solidFill>
                  <a:latin typeface="+mn-lt"/>
                  <a:cs typeface="+mn-ea"/>
                </a:rPr>
                <a:t>与自动驾驶平台打通的理念，与竞争对手相比具有</a:t>
              </a:r>
              <a:r>
                <a:rPr lang="zh-CN" altLang="zh-CN" sz="2000" dirty="0">
                  <a:solidFill>
                    <a:srgbClr val="FFC000"/>
                  </a:solidFill>
                  <a:latin typeface="+mn-lt"/>
                  <a:cs typeface="+mn-ea"/>
                </a:rPr>
                <a:t>更广阔的发展空间</a:t>
              </a:r>
              <a:r>
                <a:rPr lang="zh-CN" altLang="zh-CN" sz="1600" dirty="0">
                  <a:solidFill>
                    <a:srgbClr val="4BD7FF"/>
                  </a:solidFill>
                  <a:latin typeface="+mn-lt"/>
                  <a:cs typeface="+mn-ea"/>
                </a:rPr>
                <a:t>。</a:t>
              </a:r>
              <a:endParaRPr lang="en-US" sz="1600" dirty="0">
                <a:solidFill>
                  <a:srgbClr val="4BD7FF"/>
                </a:solidFill>
                <a:latin typeface="+mn-lt"/>
                <a:cs typeface="+mn-ea"/>
                <a:sym typeface="+mn-lt"/>
              </a:endParaRPr>
            </a:p>
          </p:txBody>
        </p:sp>
        <p:sp>
          <p:nvSpPr>
            <p:cNvPr id="10" name="Title 13"/>
            <p:cNvSpPr txBox="1"/>
            <p:nvPr/>
          </p:nvSpPr>
          <p:spPr>
            <a:xfrm>
              <a:off x="2599769" y="1053165"/>
              <a:ext cx="3839172" cy="282416"/>
            </a:xfrm>
            <a:prstGeom prst="rect">
              <a:avLst/>
            </a:prstGeom>
          </p:spPr>
          <p:txBody>
            <a:bodyPr vert="horz" lIns="45720" tIns="22860" rIns="45720" bIns="228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150" b="1" dirty="0">
                  <a:solidFill>
                    <a:srgbClr val="4BD7FF"/>
                  </a:solidFill>
                  <a:latin typeface="+mn-lt"/>
                  <a:ea typeface="+mn-ea"/>
                  <a:cs typeface="+mn-ea"/>
                  <a:sym typeface="+mn-lt"/>
                </a:rPr>
                <a:t>竞品分析</a:t>
              </a:r>
            </a:p>
          </p:txBody>
        </p:sp>
        <p:grpSp>
          <p:nvGrpSpPr>
            <p:cNvPr id="21" name="Group 20"/>
            <p:cNvGrpSpPr/>
            <p:nvPr/>
          </p:nvGrpSpPr>
          <p:grpSpPr>
            <a:xfrm>
              <a:off x="2362200" y="1098214"/>
              <a:ext cx="237626" cy="237626"/>
              <a:chOff x="2609260" y="2989019"/>
              <a:chExt cx="475253" cy="475253"/>
            </a:xfrm>
          </p:grpSpPr>
          <p:sp>
            <p:nvSpPr>
              <p:cNvPr id="22" name="Oval 21"/>
              <p:cNvSpPr/>
              <p:nvPr/>
            </p:nvSpPr>
            <p:spPr>
              <a:xfrm>
                <a:off x="2609260" y="2989019"/>
                <a:ext cx="475253" cy="4752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4BD7FF"/>
                  </a:solidFill>
                  <a:cs typeface="+mn-ea"/>
                  <a:sym typeface="+mn-lt"/>
                </a:endParaRPr>
              </a:p>
            </p:txBody>
          </p:sp>
          <p:sp>
            <p:nvSpPr>
              <p:cNvPr id="23" name="Freeform 22"/>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45720" tIns="22860" rIns="45720" bIns="22860" numCol="1" anchor="t" anchorCtr="0" compatLnSpc="1"/>
              <a:lstStyle/>
              <a:p>
                <a:endParaRPr lang="en-US" sz="900" dirty="0">
                  <a:solidFill>
                    <a:srgbClr val="4BD7FF"/>
                  </a:solidFill>
                  <a:cs typeface="+mn-ea"/>
                  <a:sym typeface="+mn-lt"/>
                </a:endParaRPr>
              </a:p>
            </p:txBody>
          </p:sp>
        </p:grpSp>
      </p:gr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8002" y="1884317"/>
            <a:ext cx="3721233" cy="3631444"/>
          </a:xfrm>
          <a:prstGeom prst="rect">
            <a:avLst/>
          </a:prstGeom>
        </p:spPr>
      </p:pic>
      <p:grpSp>
        <p:nvGrpSpPr>
          <p:cNvPr id="38" name="组合 37"/>
          <p:cNvGrpSpPr/>
          <p:nvPr/>
        </p:nvGrpSpPr>
        <p:grpSpPr>
          <a:xfrm>
            <a:off x="382276" y="202078"/>
            <a:ext cx="4291324" cy="368300"/>
            <a:chOff x="382276" y="202078"/>
            <a:chExt cx="4291324" cy="368300"/>
          </a:xfrm>
        </p:grpSpPr>
        <p:grpSp>
          <p:nvGrpSpPr>
            <p:cNvPr id="39" name="组合 38"/>
            <p:cNvGrpSpPr/>
            <p:nvPr/>
          </p:nvGrpSpPr>
          <p:grpSpPr>
            <a:xfrm>
              <a:off x="382276" y="269854"/>
              <a:ext cx="604607" cy="274860"/>
              <a:chOff x="775976" y="295254"/>
              <a:chExt cx="604607" cy="274860"/>
            </a:xfrm>
          </p:grpSpPr>
          <p:grpSp>
            <p:nvGrpSpPr>
              <p:cNvPr id="41" name="组合 40"/>
              <p:cNvGrpSpPr/>
              <p:nvPr/>
            </p:nvGrpSpPr>
            <p:grpSpPr>
              <a:xfrm rot="2788198">
                <a:off x="784307" y="286923"/>
                <a:ext cx="266582" cy="283243"/>
                <a:chOff x="4389120" y="2293620"/>
                <a:chExt cx="609600" cy="647700"/>
              </a:xfrm>
            </p:grpSpPr>
            <p:cxnSp>
              <p:nvCxnSpPr>
                <p:cNvPr id="60" name="直接连接符 5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2788198">
                <a:off x="938001" y="286923"/>
                <a:ext cx="266582" cy="283243"/>
                <a:chOff x="4389120" y="2293620"/>
                <a:chExt cx="609600" cy="647700"/>
              </a:xfrm>
            </p:grpSpPr>
            <p:cxnSp>
              <p:nvCxnSpPr>
                <p:cNvPr id="55" name="直接连接符 5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rot="2788198">
                <a:off x="1105671" y="295201"/>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0" name="文本框 39"/>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竞争分析</a:t>
              </a:r>
            </a:p>
          </p:txBody>
        </p:sp>
      </p:grpSp>
      <p:pic>
        <p:nvPicPr>
          <p:cNvPr id="2" name="图片 1">
            <a:extLst>
              <a:ext uri="{FF2B5EF4-FFF2-40B4-BE49-F238E27FC236}">
                <a16:creationId xmlns:a16="http://schemas.microsoft.com/office/drawing/2014/main" id="{F35AEB47-1D12-1410-8DD3-16BE7E88C93B}"/>
              </a:ext>
            </a:extLst>
          </p:cNvPr>
          <p:cNvPicPr>
            <a:picLocks noChangeAspect="1"/>
          </p:cNvPicPr>
          <p:nvPr/>
        </p:nvPicPr>
        <p:blipFill>
          <a:blip r:embed="rId5"/>
          <a:stretch>
            <a:fillRect/>
          </a:stretch>
        </p:blipFill>
        <p:spPr>
          <a:xfrm>
            <a:off x="4335708" y="3826986"/>
            <a:ext cx="5592569" cy="2643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042315" y="1534655"/>
            <a:ext cx="7233948" cy="1502760"/>
            <a:chOff x="2362200" y="2739785"/>
            <a:chExt cx="5426874" cy="1127068"/>
          </a:xfrm>
        </p:grpSpPr>
        <p:sp>
          <p:nvSpPr>
            <p:cNvPr id="13" name="Content Placeholder 2"/>
            <p:cNvSpPr txBox="1"/>
            <p:nvPr/>
          </p:nvSpPr>
          <p:spPr>
            <a:xfrm>
              <a:off x="2599826" y="3034174"/>
              <a:ext cx="5189248" cy="832679"/>
            </a:xfrm>
            <a:prstGeom prst="rect">
              <a:avLst/>
            </a:prstGeom>
          </p:spPr>
          <p:txBody>
            <a:bodyPr vert="horz" wrap="square" lIns="45720" tIns="22860" rIns="45720" bIns="228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396000" algn="just">
                <a:lnSpc>
                  <a:spcPct val="150000"/>
                </a:lnSpc>
                <a:buNone/>
              </a:pPr>
              <a:r>
                <a:rPr lang="en-US" altLang="zh-CN" sz="1600" dirty="0">
                  <a:solidFill>
                    <a:srgbClr val="4BD7FF"/>
                  </a:solidFill>
                  <a:cs typeface="+mn-ea"/>
                </a:rPr>
                <a:t> </a:t>
              </a:r>
              <a:r>
                <a:rPr lang="zh-CN" altLang="zh-CN" sz="1600" dirty="0">
                  <a:solidFill>
                    <a:srgbClr val="4BD7FF"/>
                  </a:solidFill>
                  <a:cs typeface="+mn-ea"/>
                </a:rPr>
                <a:t>由于公司的产品是在城市公共道路交通系统环境下发挥作用的，这决定了我们的目标市场很大程度上是城市的相关政府机构或医疗事业部门进行的智慧城市建设项目。</a:t>
              </a:r>
            </a:p>
          </p:txBody>
        </p:sp>
        <p:sp>
          <p:nvSpPr>
            <p:cNvPr id="14" name="Title 13"/>
            <p:cNvSpPr txBox="1"/>
            <p:nvPr/>
          </p:nvSpPr>
          <p:spPr>
            <a:xfrm>
              <a:off x="2586431" y="2739785"/>
              <a:ext cx="3839172" cy="282416"/>
            </a:xfrm>
            <a:prstGeom prst="rect">
              <a:avLst/>
            </a:prstGeom>
          </p:spPr>
          <p:txBody>
            <a:bodyPr vert="horz" lIns="45720" tIns="22860" rIns="45720" bIns="228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150" b="1" dirty="0">
                  <a:solidFill>
                    <a:srgbClr val="4BD7FF"/>
                  </a:solidFill>
                  <a:latin typeface="+mn-lt"/>
                  <a:ea typeface="+mn-ea"/>
                  <a:cs typeface="+mn-ea"/>
                  <a:sym typeface="+mn-lt"/>
                </a:rPr>
                <a:t>市场分析</a:t>
              </a:r>
            </a:p>
          </p:txBody>
        </p:sp>
        <p:grpSp>
          <p:nvGrpSpPr>
            <p:cNvPr id="15" name="Group 14"/>
            <p:cNvGrpSpPr/>
            <p:nvPr/>
          </p:nvGrpSpPr>
          <p:grpSpPr>
            <a:xfrm>
              <a:off x="2362200" y="2780546"/>
              <a:ext cx="237626" cy="237626"/>
              <a:chOff x="2609260" y="2989019"/>
              <a:chExt cx="475253" cy="475253"/>
            </a:xfrm>
          </p:grpSpPr>
          <p:sp>
            <p:nvSpPr>
              <p:cNvPr id="16" name="Oval 15"/>
              <p:cNvSpPr/>
              <p:nvPr/>
            </p:nvSpPr>
            <p:spPr>
              <a:xfrm>
                <a:off x="2609260" y="2989019"/>
                <a:ext cx="475253" cy="4752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4BD7FF"/>
                  </a:solidFill>
                  <a:cs typeface="+mn-ea"/>
                  <a:sym typeface="+mn-lt"/>
                </a:endParaRPr>
              </a:p>
            </p:txBody>
          </p:sp>
          <p:sp>
            <p:nvSpPr>
              <p:cNvPr id="17" name="Freeform 16"/>
              <p:cNvSpPr/>
              <p:nvPr/>
            </p:nvSpPr>
            <p:spPr bwMode="auto">
              <a:xfrm>
                <a:off x="2752030" y="3120652"/>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45720" tIns="22860" rIns="45720" bIns="22860" numCol="1" anchor="t" anchorCtr="0" compatLnSpc="1"/>
              <a:lstStyle/>
              <a:p>
                <a:endParaRPr lang="en-US" sz="900" dirty="0">
                  <a:solidFill>
                    <a:srgbClr val="4BD7FF"/>
                  </a:solidFill>
                  <a:cs typeface="+mn-ea"/>
                  <a:sym typeface="+mn-lt"/>
                </a:endParaRPr>
              </a:p>
            </p:txBody>
          </p:sp>
        </p:gr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8002" y="1884317"/>
            <a:ext cx="3721233" cy="3631444"/>
          </a:xfrm>
          <a:prstGeom prst="rect">
            <a:avLst/>
          </a:prstGeom>
        </p:spPr>
      </p:pic>
      <p:grpSp>
        <p:nvGrpSpPr>
          <p:cNvPr id="38" name="组合 37"/>
          <p:cNvGrpSpPr/>
          <p:nvPr/>
        </p:nvGrpSpPr>
        <p:grpSpPr>
          <a:xfrm>
            <a:off x="382276" y="202078"/>
            <a:ext cx="4291324" cy="368300"/>
            <a:chOff x="382276" y="202078"/>
            <a:chExt cx="4291324" cy="368300"/>
          </a:xfrm>
        </p:grpSpPr>
        <p:grpSp>
          <p:nvGrpSpPr>
            <p:cNvPr id="39" name="组合 38"/>
            <p:cNvGrpSpPr/>
            <p:nvPr/>
          </p:nvGrpSpPr>
          <p:grpSpPr>
            <a:xfrm>
              <a:off x="382276" y="269854"/>
              <a:ext cx="604607" cy="274860"/>
              <a:chOff x="775976" y="295254"/>
              <a:chExt cx="604607" cy="274860"/>
            </a:xfrm>
          </p:grpSpPr>
          <p:grpSp>
            <p:nvGrpSpPr>
              <p:cNvPr id="41" name="组合 40"/>
              <p:cNvGrpSpPr/>
              <p:nvPr/>
            </p:nvGrpSpPr>
            <p:grpSpPr>
              <a:xfrm rot="2788198">
                <a:off x="784307" y="286923"/>
                <a:ext cx="266582" cy="283243"/>
                <a:chOff x="4389120" y="2293620"/>
                <a:chExt cx="609600" cy="647700"/>
              </a:xfrm>
            </p:grpSpPr>
            <p:cxnSp>
              <p:nvCxnSpPr>
                <p:cNvPr id="60" name="直接连接符 5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rot="2788198">
                <a:off x="938001" y="286923"/>
                <a:ext cx="266582" cy="283243"/>
                <a:chOff x="4389120" y="2293620"/>
                <a:chExt cx="609600" cy="647700"/>
              </a:xfrm>
            </p:grpSpPr>
            <p:cxnSp>
              <p:nvCxnSpPr>
                <p:cNvPr id="55" name="直接连接符 5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rot="2788198">
                <a:off x="1105671" y="295201"/>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40" name="文本框 39"/>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竞争分析</a:t>
              </a:r>
            </a:p>
          </p:txBody>
        </p:sp>
      </p:grpSp>
      <p:pic>
        <p:nvPicPr>
          <p:cNvPr id="2" name="Picture 2" descr="交通路口图 的图像结果">
            <a:extLst>
              <a:ext uri="{FF2B5EF4-FFF2-40B4-BE49-F238E27FC236}">
                <a16:creationId xmlns:a16="http://schemas.microsoft.com/office/drawing/2014/main" id="{D1D0F399-E66F-787E-164F-354D1FE11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665" y="3429000"/>
            <a:ext cx="3721233" cy="2142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07783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98384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01</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3122480" cy="1202070"/>
            <a:chOff x="4602496" y="2705479"/>
            <a:chExt cx="3122480" cy="1202070"/>
          </a:xfrm>
          <a:solidFill>
            <a:srgbClr val="122041"/>
          </a:solidFill>
        </p:grpSpPr>
        <p:sp>
          <p:nvSpPr>
            <p:cNvPr id="70" name="文本框 69"/>
            <p:cNvSpPr txBox="1"/>
            <p:nvPr/>
          </p:nvSpPr>
          <p:spPr>
            <a:xfrm>
              <a:off x="4602496" y="2705479"/>
              <a:ext cx="3122480" cy="1198880"/>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项目</a:t>
              </a: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背景</a:t>
              </a: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additive="base">
                                        <p:cTn id="18" dur="500" fill="hold"/>
                                        <p:tgtEl>
                                          <p:spTgt spid="69"/>
                                        </p:tgtEl>
                                        <p:attrNameLst>
                                          <p:attrName>ppt_x</p:attrName>
                                        </p:attrNameLst>
                                      </p:cBhvr>
                                      <p:tavLst>
                                        <p:tav tm="0">
                                          <p:val>
                                            <p:strVal val="#ppt_x"/>
                                          </p:val>
                                        </p:tav>
                                        <p:tav tm="100000">
                                          <p:val>
                                            <p:strVal val="#ppt_x"/>
                                          </p:val>
                                        </p:tav>
                                      </p:tavLst>
                                    </p:anim>
                                    <p:anim calcmode="lin" valueType="num">
                                      <p:cBhvr additive="base">
                                        <p:cTn id="1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04</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2935705" cy="1202070"/>
            <a:chOff x="4602496" y="2705479"/>
            <a:chExt cx="2935705" cy="1202070"/>
          </a:xfrm>
          <a:solidFill>
            <a:srgbClr val="122041"/>
          </a:solidFill>
        </p:grpSpPr>
        <p:sp>
          <p:nvSpPr>
            <p:cNvPr id="70" name="文本框 69"/>
            <p:cNvSpPr txBox="1"/>
            <p:nvPr/>
          </p:nvSpPr>
          <p:spPr>
            <a:xfrm>
              <a:off x="4602496" y="2705479"/>
              <a:ext cx="2790592" cy="1198880"/>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企业</a:t>
              </a: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结构</a:t>
              </a: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additive="base">
                                        <p:cTn id="17" dur="500" fill="hold"/>
                                        <p:tgtEl>
                                          <p:spTgt spid="69"/>
                                        </p:tgtEl>
                                        <p:attrNameLst>
                                          <p:attrName>ppt_x</p:attrName>
                                        </p:attrNameLst>
                                      </p:cBhvr>
                                      <p:tavLst>
                                        <p:tav tm="0">
                                          <p:val>
                                            <p:strVal val="#ppt_x"/>
                                          </p:val>
                                        </p:tav>
                                        <p:tav tm="100000">
                                          <p:val>
                                            <p:strVal val="#ppt_x"/>
                                          </p:val>
                                        </p:tav>
                                      </p:tavLst>
                                    </p:anim>
                                    <p:anim calcmode="lin" valueType="num">
                                      <p:cBhvr additive="base">
                                        <p:cTn id="1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82276" y="202078"/>
            <a:ext cx="4291324" cy="368300"/>
            <a:chOff x="382276" y="202078"/>
            <a:chExt cx="4291324" cy="368300"/>
          </a:xfrm>
        </p:grpSpPr>
        <p:grpSp>
          <p:nvGrpSpPr>
            <p:cNvPr id="27" name="组合 26"/>
            <p:cNvGrpSpPr/>
            <p:nvPr/>
          </p:nvGrpSpPr>
          <p:grpSpPr>
            <a:xfrm>
              <a:off x="382276" y="269854"/>
              <a:ext cx="604607" cy="274860"/>
              <a:chOff x="775976" y="295254"/>
              <a:chExt cx="604607" cy="274860"/>
            </a:xfrm>
          </p:grpSpPr>
          <p:grpSp>
            <p:nvGrpSpPr>
              <p:cNvPr id="29" name="组合 28"/>
              <p:cNvGrpSpPr/>
              <p:nvPr/>
            </p:nvGrpSpPr>
            <p:grpSpPr>
              <a:xfrm rot="2788198">
                <a:off x="784307" y="286923"/>
                <a:ext cx="266582" cy="283243"/>
                <a:chOff x="4389120" y="2293620"/>
                <a:chExt cx="609600" cy="647700"/>
              </a:xfrm>
            </p:grpSpPr>
            <p:cxnSp>
              <p:nvCxnSpPr>
                <p:cNvPr id="40" name="直接连接符 3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2788198">
                <a:off x="938001" y="286923"/>
                <a:ext cx="266582" cy="283243"/>
                <a:chOff x="4389120" y="2293620"/>
                <a:chExt cx="609600" cy="647700"/>
              </a:xfrm>
            </p:grpSpPr>
            <p:cxnSp>
              <p:nvCxnSpPr>
                <p:cNvPr id="38" name="直接连接符 3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rot="2788198">
                <a:off x="1105671" y="295201"/>
                <a:ext cx="266582" cy="283243"/>
                <a:chOff x="4389120" y="2293620"/>
                <a:chExt cx="609600" cy="647700"/>
              </a:xfrm>
            </p:grpSpPr>
            <p:cxnSp>
              <p:nvCxnSpPr>
                <p:cNvPr id="36" name="直接连接符 3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企业结构</a:t>
              </a:r>
            </a:p>
          </p:txBody>
        </p:sp>
      </p:grpSp>
      <p:pic>
        <p:nvPicPr>
          <p:cNvPr id="399841386" name="图片 399841386"/>
          <p:cNvPicPr>
            <a:picLocks noChangeAspect="1"/>
          </p:cNvPicPr>
          <p:nvPr/>
        </p:nvPicPr>
        <p:blipFill>
          <a:blip r:embed="rId16"/>
          <a:stretch>
            <a:fillRect/>
          </a:stretch>
        </p:blipFill>
        <p:spPr>
          <a:xfrm>
            <a:off x="709295" y="772160"/>
            <a:ext cx="4649470" cy="4147185"/>
          </a:xfrm>
          <a:prstGeom prst="rect">
            <a:avLst/>
          </a:prstGeom>
        </p:spPr>
      </p:pic>
      <p:grpSp>
        <p:nvGrpSpPr>
          <p:cNvPr id="9" name="组合 8"/>
          <p:cNvGrpSpPr/>
          <p:nvPr/>
        </p:nvGrpSpPr>
        <p:grpSpPr>
          <a:xfrm>
            <a:off x="915670" y="5104130"/>
            <a:ext cx="4443095" cy="1320858"/>
            <a:chOff x="8386922" y="2192795"/>
            <a:chExt cx="4443004" cy="1104323"/>
          </a:xfrm>
        </p:grpSpPr>
        <p:sp>
          <p:nvSpPr>
            <p:cNvPr id="10" name="矩形 9"/>
            <p:cNvSpPr/>
            <p:nvPr>
              <p:custDataLst>
                <p:tags r:id="rId12"/>
              </p:custDataLst>
            </p:nvPr>
          </p:nvSpPr>
          <p:spPr>
            <a:xfrm>
              <a:off x="8386922" y="2192795"/>
              <a:ext cx="2501951" cy="331194"/>
            </a:xfrm>
            <a:prstGeom prst="rect">
              <a:avLst/>
            </a:prstGeom>
          </p:spPr>
          <p:txBody>
            <a:bodyPr wrap="square">
              <a:spAutoFit/>
              <a:scene3d>
                <a:camera prst="orthographicFront"/>
                <a:lightRig rig="threePt" dir="t"/>
              </a:scene3d>
              <a:sp3d contourW="12700"/>
            </a:bodyPr>
            <a:lstStyle/>
            <a:p>
              <a:pPr>
                <a:lnSpc>
                  <a:spcPct val="120000"/>
                </a:lnSpc>
              </a:pPr>
              <a:r>
                <a:rPr lang="en-US" dirty="0">
                  <a:solidFill>
                    <a:srgbClr val="4BD7FF"/>
                  </a:solidFill>
                  <a:cs typeface="+mn-ea"/>
                  <a:sym typeface="+mn-lt"/>
                </a:rPr>
                <a:t>董事会</a:t>
              </a:r>
              <a:r>
                <a:rPr lang="zh-CN" altLang="en-US" b="1" dirty="0">
                  <a:solidFill>
                    <a:srgbClr val="4BD7FF"/>
                  </a:solidFill>
                  <a:cs typeface="+mn-ea"/>
                  <a:sym typeface="+mn-lt"/>
                </a:rPr>
                <a:t>：</a:t>
              </a:r>
            </a:p>
          </p:txBody>
        </p:sp>
        <p:sp>
          <p:nvSpPr>
            <p:cNvPr id="11" name="文本框 10"/>
            <p:cNvSpPr txBox="1"/>
            <p:nvPr>
              <p:custDataLst>
                <p:tags r:id="rId13"/>
              </p:custDataLst>
            </p:nvPr>
          </p:nvSpPr>
          <p:spPr>
            <a:xfrm>
              <a:off x="8386922" y="2619880"/>
              <a:ext cx="4443004" cy="67723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a:t>
              </a:r>
              <a:r>
                <a:rPr lang="en-US" sz="1400" dirty="0" err="1">
                  <a:solidFill>
                    <a:srgbClr val="4BD7FF"/>
                  </a:solidFill>
                  <a:cs typeface="+mn-ea"/>
                  <a:sym typeface="+mn-lt"/>
                </a:rPr>
                <a:t>公司董事会由公司董事和总经理组成，按公司章程的规定定期召开会议，对公司合并、分立、解散、清算或者变更公司形式做出决议</a:t>
              </a:r>
              <a:endParaRPr lang="en-US" sz="1400" dirty="0">
                <a:solidFill>
                  <a:srgbClr val="4BD7FF"/>
                </a:solidFill>
                <a:cs typeface="+mn-ea"/>
                <a:sym typeface="+mn-lt"/>
              </a:endParaRPr>
            </a:p>
          </p:txBody>
        </p:sp>
      </p:grpSp>
      <p:grpSp>
        <p:nvGrpSpPr>
          <p:cNvPr id="8" name="组合 7"/>
          <p:cNvGrpSpPr/>
          <p:nvPr/>
        </p:nvGrpSpPr>
        <p:grpSpPr>
          <a:xfrm>
            <a:off x="6169660" y="3015616"/>
            <a:ext cx="4942840" cy="1075278"/>
            <a:chOff x="8386922" y="2192795"/>
            <a:chExt cx="4443004" cy="899002"/>
          </a:xfrm>
        </p:grpSpPr>
        <p:sp>
          <p:nvSpPr>
            <p:cNvPr id="12" name="矩形 11"/>
            <p:cNvSpPr/>
            <p:nvPr>
              <p:custDataLst>
                <p:tags r:id="rId10"/>
              </p:custDataLst>
            </p:nvPr>
          </p:nvSpPr>
          <p:spPr>
            <a:xfrm>
              <a:off x="8386922" y="2192795"/>
              <a:ext cx="2501951" cy="359392"/>
            </a:xfrm>
            <a:prstGeom prst="rect">
              <a:avLst/>
            </a:prstGeom>
          </p:spPr>
          <p:txBody>
            <a:bodyPr wrap="square">
              <a:spAutoFit/>
              <a:scene3d>
                <a:camera prst="orthographicFront"/>
                <a:lightRig rig="threePt" dir="t"/>
              </a:scene3d>
              <a:sp3d contourW="12700"/>
            </a:bodyPr>
            <a:lstStyle/>
            <a:p>
              <a:pPr>
                <a:lnSpc>
                  <a:spcPct val="120000"/>
                </a:lnSpc>
              </a:pPr>
              <a:r>
                <a:rPr lang="en-US" sz="2000" dirty="0">
                  <a:solidFill>
                    <a:srgbClr val="4BD7FF"/>
                  </a:solidFill>
                  <a:cs typeface="+mn-ea"/>
                  <a:sym typeface="+mn-lt"/>
                </a:rPr>
                <a:t>技术中心</a:t>
              </a:r>
              <a:r>
                <a:rPr lang="zh-CN" altLang="en-US" sz="2000" b="1" dirty="0">
                  <a:solidFill>
                    <a:srgbClr val="4BD7FF"/>
                  </a:solidFill>
                  <a:cs typeface="+mn-ea"/>
                  <a:sym typeface="+mn-lt"/>
                </a:rPr>
                <a:t>：</a:t>
              </a:r>
            </a:p>
          </p:txBody>
        </p:sp>
        <p:sp>
          <p:nvSpPr>
            <p:cNvPr id="13" name="文本框 12"/>
            <p:cNvSpPr txBox="1"/>
            <p:nvPr>
              <p:custDataLst>
                <p:tags r:id="rId11"/>
              </p:custDataLst>
            </p:nvPr>
          </p:nvSpPr>
          <p:spPr>
            <a:xfrm>
              <a:off x="8386922" y="2619880"/>
              <a:ext cx="4443004" cy="471917"/>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a:t>
              </a:r>
              <a:r>
                <a:rPr lang="en-US" sz="1400" dirty="0" err="1">
                  <a:solidFill>
                    <a:srgbClr val="4BD7FF"/>
                  </a:solidFill>
                  <a:cs typeface="+mn-ea"/>
                  <a:sym typeface="+mn-lt"/>
                </a:rPr>
                <a:t>负责产品的研究与开发工作，拓展产品线的广度和深度，处理与产品有关的技术问题</a:t>
              </a:r>
              <a:endParaRPr lang="en-US" sz="1400" dirty="0">
                <a:solidFill>
                  <a:srgbClr val="4BD7FF"/>
                </a:solidFill>
                <a:cs typeface="+mn-ea"/>
                <a:sym typeface="+mn-lt"/>
              </a:endParaRPr>
            </a:p>
          </p:txBody>
        </p:sp>
      </p:grpSp>
      <p:grpSp>
        <p:nvGrpSpPr>
          <p:cNvPr id="20" name="组合 19"/>
          <p:cNvGrpSpPr/>
          <p:nvPr/>
        </p:nvGrpSpPr>
        <p:grpSpPr>
          <a:xfrm>
            <a:off x="6096000" y="188595"/>
            <a:ext cx="5016500" cy="1320858"/>
            <a:chOff x="8386922" y="2192795"/>
            <a:chExt cx="4443004" cy="1104323"/>
          </a:xfrm>
        </p:grpSpPr>
        <p:sp>
          <p:nvSpPr>
            <p:cNvPr id="23" name="矩形 22"/>
            <p:cNvSpPr/>
            <p:nvPr>
              <p:custDataLst>
                <p:tags r:id="rId8"/>
              </p:custDataLst>
            </p:nvPr>
          </p:nvSpPr>
          <p:spPr>
            <a:xfrm>
              <a:off x="8386922" y="2192795"/>
              <a:ext cx="2501951" cy="331194"/>
            </a:xfrm>
            <a:prstGeom prst="rect">
              <a:avLst/>
            </a:prstGeom>
          </p:spPr>
          <p:txBody>
            <a:bodyPr wrap="square">
              <a:spAutoFit/>
              <a:scene3d>
                <a:camera prst="orthographicFront"/>
                <a:lightRig rig="threePt" dir="t"/>
              </a:scene3d>
              <a:sp3d contourW="12700"/>
            </a:bodyPr>
            <a:lstStyle/>
            <a:p>
              <a:pPr>
                <a:lnSpc>
                  <a:spcPct val="120000"/>
                </a:lnSpc>
              </a:pPr>
              <a:r>
                <a:rPr lang="en-US" dirty="0">
                  <a:solidFill>
                    <a:srgbClr val="4BD7FF"/>
                  </a:solidFill>
                  <a:cs typeface="+mn-ea"/>
                  <a:sym typeface="+mn-lt"/>
                </a:rPr>
                <a:t>总经办</a:t>
              </a:r>
              <a:r>
                <a:rPr lang="zh-CN" altLang="en-US" b="1" dirty="0">
                  <a:solidFill>
                    <a:srgbClr val="4BD7FF"/>
                  </a:solidFill>
                  <a:cs typeface="+mn-ea"/>
                  <a:sym typeface="+mn-lt"/>
                </a:rPr>
                <a:t>：</a:t>
              </a:r>
            </a:p>
          </p:txBody>
        </p:sp>
        <p:sp>
          <p:nvSpPr>
            <p:cNvPr id="42" name="文本框 41"/>
            <p:cNvSpPr txBox="1"/>
            <p:nvPr>
              <p:custDataLst>
                <p:tags r:id="rId9"/>
              </p:custDataLst>
            </p:nvPr>
          </p:nvSpPr>
          <p:spPr>
            <a:xfrm>
              <a:off x="8386922" y="2619880"/>
              <a:ext cx="4443004" cy="67723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a:t>
              </a:r>
              <a:r>
                <a:rPr lang="en-US" sz="1400" dirty="0" err="1">
                  <a:solidFill>
                    <a:srgbClr val="4BD7FF"/>
                  </a:solidFill>
                  <a:cs typeface="+mn-ea"/>
                  <a:sym typeface="+mn-lt"/>
                </a:rPr>
                <a:t>对董事会负责，决定部门经理的人选，负责公司各方面的经营管理，协调各部门关系，制定公司的总体发展战略并监督公司战略实施</a:t>
              </a:r>
              <a:endParaRPr lang="en-US" sz="1400" dirty="0">
                <a:solidFill>
                  <a:srgbClr val="4BD7FF"/>
                </a:solidFill>
                <a:cs typeface="+mn-ea"/>
                <a:sym typeface="+mn-lt"/>
              </a:endParaRPr>
            </a:p>
          </p:txBody>
        </p:sp>
      </p:grpSp>
      <p:grpSp>
        <p:nvGrpSpPr>
          <p:cNvPr id="43" name="组合 42"/>
          <p:cNvGrpSpPr/>
          <p:nvPr/>
        </p:nvGrpSpPr>
        <p:grpSpPr>
          <a:xfrm>
            <a:off x="6096000" y="1573530"/>
            <a:ext cx="5016500" cy="1566437"/>
            <a:chOff x="8386922" y="2192795"/>
            <a:chExt cx="4443004" cy="1309643"/>
          </a:xfrm>
        </p:grpSpPr>
        <p:sp>
          <p:nvSpPr>
            <p:cNvPr id="44" name="矩形 43"/>
            <p:cNvSpPr/>
            <p:nvPr>
              <p:custDataLst>
                <p:tags r:id="rId6"/>
              </p:custDataLst>
            </p:nvPr>
          </p:nvSpPr>
          <p:spPr>
            <a:xfrm>
              <a:off x="8386922" y="2192795"/>
              <a:ext cx="2501951" cy="331194"/>
            </a:xfrm>
            <a:prstGeom prst="rect">
              <a:avLst/>
            </a:prstGeom>
          </p:spPr>
          <p:txBody>
            <a:bodyPr wrap="square">
              <a:spAutoFit/>
              <a:scene3d>
                <a:camera prst="orthographicFront"/>
                <a:lightRig rig="threePt" dir="t"/>
              </a:scene3d>
              <a:sp3d contourW="12700"/>
            </a:bodyPr>
            <a:lstStyle/>
            <a:p>
              <a:pPr>
                <a:lnSpc>
                  <a:spcPct val="120000"/>
                </a:lnSpc>
              </a:pPr>
              <a:r>
                <a:rPr lang="en-US" dirty="0">
                  <a:solidFill>
                    <a:srgbClr val="4BD7FF"/>
                  </a:solidFill>
                  <a:cs typeface="+mn-ea"/>
                  <a:sym typeface="+mn-lt"/>
                </a:rPr>
                <a:t>行政中心</a:t>
              </a:r>
              <a:r>
                <a:rPr lang="zh-CN" altLang="en-US" b="1" dirty="0">
                  <a:solidFill>
                    <a:srgbClr val="4BD7FF"/>
                  </a:solidFill>
                  <a:cs typeface="+mn-ea"/>
                  <a:sym typeface="+mn-lt"/>
                </a:rPr>
                <a:t>：</a:t>
              </a:r>
            </a:p>
          </p:txBody>
        </p:sp>
        <p:sp>
          <p:nvSpPr>
            <p:cNvPr id="45" name="文本框 44"/>
            <p:cNvSpPr txBox="1"/>
            <p:nvPr>
              <p:custDataLst>
                <p:tags r:id="rId7"/>
              </p:custDataLst>
            </p:nvPr>
          </p:nvSpPr>
          <p:spPr>
            <a:xfrm>
              <a:off x="8386922" y="2619880"/>
              <a:ext cx="4443004" cy="88255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负责内部管理，协调各部门之间的关系及人员招聘、培训、考核和规划。对面试考官进行面试培训；建立后备人才选拔方案和人才储备机制；处理接待、总经理行程安排等日常行政事务</a:t>
              </a:r>
            </a:p>
          </p:txBody>
        </p:sp>
      </p:grpSp>
      <p:grpSp>
        <p:nvGrpSpPr>
          <p:cNvPr id="46" name="组合 45"/>
          <p:cNvGrpSpPr/>
          <p:nvPr/>
        </p:nvGrpSpPr>
        <p:grpSpPr>
          <a:xfrm>
            <a:off x="6169660" y="4150360"/>
            <a:ext cx="4942840" cy="1320858"/>
            <a:chOff x="8386922" y="2192795"/>
            <a:chExt cx="4443004" cy="1104323"/>
          </a:xfrm>
        </p:grpSpPr>
        <p:sp>
          <p:nvSpPr>
            <p:cNvPr id="47" name="矩形 46"/>
            <p:cNvSpPr/>
            <p:nvPr>
              <p:custDataLst>
                <p:tags r:id="rId4"/>
              </p:custDataLst>
            </p:nvPr>
          </p:nvSpPr>
          <p:spPr>
            <a:xfrm>
              <a:off x="8386922" y="2192795"/>
              <a:ext cx="2501951" cy="359392"/>
            </a:xfrm>
            <a:prstGeom prst="rect">
              <a:avLst/>
            </a:prstGeom>
          </p:spPr>
          <p:txBody>
            <a:bodyPr wrap="square">
              <a:spAutoFit/>
              <a:scene3d>
                <a:camera prst="orthographicFront"/>
                <a:lightRig rig="threePt" dir="t"/>
              </a:scene3d>
              <a:sp3d contourW="12700"/>
            </a:bodyPr>
            <a:lstStyle/>
            <a:p>
              <a:pPr>
                <a:lnSpc>
                  <a:spcPct val="120000"/>
                </a:lnSpc>
              </a:pPr>
              <a:r>
                <a:rPr lang="en-US" sz="2000" dirty="0">
                  <a:solidFill>
                    <a:srgbClr val="4BD7FF"/>
                  </a:solidFill>
                  <a:cs typeface="+mn-ea"/>
                  <a:sym typeface="+mn-lt"/>
                </a:rPr>
                <a:t>运营中心</a:t>
              </a:r>
              <a:r>
                <a:rPr lang="zh-CN" altLang="en-US" sz="2000" b="1" dirty="0">
                  <a:solidFill>
                    <a:srgbClr val="4BD7FF"/>
                  </a:solidFill>
                  <a:cs typeface="+mn-ea"/>
                  <a:sym typeface="+mn-lt"/>
                </a:rPr>
                <a:t>：</a:t>
              </a:r>
            </a:p>
          </p:txBody>
        </p:sp>
        <p:sp>
          <p:nvSpPr>
            <p:cNvPr id="48" name="文本框 47"/>
            <p:cNvSpPr txBox="1"/>
            <p:nvPr>
              <p:custDataLst>
                <p:tags r:id="rId5"/>
              </p:custDataLst>
            </p:nvPr>
          </p:nvSpPr>
          <p:spPr>
            <a:xfrm>
              <a:off x="8386922" y="2619880"/>
              <a:ext cx="4443004" cy="67723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a:t>
              </a:r>
              <a:r>
                <a:rPr lang="en-US" sz="1400" dirty="0" err="1">
                  <a:solidFill>
                    <a:srgbClr val="4BD7FF"/>
                  </a:solidFill>
                  <a:cs typeface="+mn-ea"/>
                  <a:sym typeface="+mn-lt"/>
                </a:rPr>
                <a:t>制定生产计划并按照生产计划进行安全生产。负责原料和产品质量的检验与控制及物资的采购、储存保管，协调生产和销售的矛盾</a:t>
              </a:r>
              <a:endParaRPr lang="en-US" sz="1400" dirty="0">
                <a:solidFill>
                  <a:srgbClr val="4BD7FF"/>
                </a:solidFill>
                <a:cs typeface="+mn-ea"/>
                <a:sym typeface="+mn-lt"/>
              </a:endParaRPr>
            </a:p>
          </p:txBody>
        </p:sp>
      </p:grpSp>
      <p:grpSp>
        <p:nvGrpSpPr>
          <p:cNvPr id="49" name="组合 48"/>
          <p:cNvGrpSpPr/>
          <p:nvPr/>
        </p:nvGrpSpPr>
        <p:grpSpPr>
          <a:xfrm>
            <a:off x="6169660" y="5471218"/>
            <a:ext cx="4942840" cy="1282699"/>
            <a:chOff x="8386922" y="2224698"/>
            <a:chExt cx="4443004" cy="1072420"/>
          </a:xfrm>
        </p:grpSpPr>
        <p:sp>
          <p:nvSpPr>
            <p:cNvPr id="50" name="矩形 49"/>
            <p:cNvSpPr/>
            <p:nvPr>
              <p:custDataLst>
                <p:tags r:id="rId2"/>
              </p:custDataLst>
            </p:nvPr>
          </p:nvSpPr>
          <p:spPr>
            <a:xfrm>
              <a:off x="8386922" y="2224698"/>
              <a:ext cx="2501951" cy="359392"/>
            </a:xfrm>
            <a:prstGeom prst="rect">
              <a:avLst/>
            </a:prstGeom>
          </p:spPr>
          <p:txBody>
            <a:bodyPr wrap="square">
              <a:spAutoFit/>
              <a:scene3d>
                <a:camera prst="orthographicFront"/>
                <a:lightRig rig="threePt" dir="t"/>
              </a:scene3d>
              <a:sp3d contourW="12700"/>
            </a:bodyPr>
            <a:lstStyle/>
            <a:p>
              <a:pPr>
                <a:lnSpc>
                  <a:spcPct val="120000"/>
                </a:lnSpc>
              </a:pPr>
              <a:r>
                <a:rPr lang="en-US" sz="2000" dirty="0">
                  <a:solidFill>
                    <a:srgbClr val="4BD7FF"/>
                  </a:solidFill>
                  <a:cs typeface="+mn-ea"/>
                  <a:sym typeface="+mn-lt"/>
                </a:rPr>
                <a:t>营销中心</a:t>
              </a:r>
              <a:r>
                <a:rPr lang="zh-CN" altLang="en-US" sz="2000" b="1" dirty="0">
                  <a:solidFill>
                    <a:srgbClr val="4BD7FF"/>
                  </a:solidFill>
                  <a:cs typeface="+mn-ea"/>
                  <a:sym typeface="+mn-lt"/>
                </a:rPr>
                <a:t>：</a:t>
              </a:r>
            </a:p>
          </p:txBody>
        </p:sp>
        <p:sp>
          <p:nvSpPr>
            <p:cNvPr id="51" name="文本框 50"/>
            <p:cNvSpPr txBox="1"/>
            <p:nvPr>
              <p:custDataLst>
                <p:tags r:id="rId3"/>
              </p:custDataLst>
            </p:nvPr>
          </p:nvSpPr>
          <p:spPr>
            <a:xfrm>
              <a:off x="8386922" y="2619880"/>
              <a:ext cx="4443004" cy="67723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a:solidFill>
                    <a:srgbClr val="4BD7FF"/>
                  </a:solidFill>
                  <a:cs typeface="+mn-ea"/>
                  <a:sym typeface="+mn-lt"/>
                </a:rPr>
                <a:t>       负责公司总体的营销活动，决定公司的营销策略和措施，并对营销工作进行评估和监控。负责市场研究和市场战略分析，负责对产品售后服务的实践和保障</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99841386"/>
                                        </p:tgtEl>
                                        <p:attrNameLst>
                                          <p:attrName>style.visibility</p:attrName>
                                        </p:attrNameLst>
                                      </p:cBhvr>
                                      <p:to>
                                        <p:strVal val="visible"/>
                                      </p:to>
                                    </p:set>
                                    <p:animEffect transition="in" filter="checkerboard(across)">
                                      <p:cBhvr>
                                        <p:cTn id="7" dur="500"/>
                                        <p:tgtEl>
                                          <p:spTgt spid="3998413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blinds(horizontal)">
                                      <p:cBhvr>
                                        <p:cTn id="22" dur="500"/>
                                        <p:tgtEl>
                                          <p:spTgt spid="43"/>
                                        </p:tgtEl>
                                      </p:cBhvr>
                                    </p:animEffect>
                                  </p:childTnLst>
                                </p:cTn>
                              </p:par>
                              <p:par>
                                <p:cTn id="23" presetID="3"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linds(horizontal)">
                                      <p:cBhvr>
                                        <p:cTn id="28" dur="500"/>
                                        <p:tgtEl>
                                          <p:spTgt spid="46"/>
                                        </p:tgtEl>
                                      </p:cBhvr>
                                    </p:animEffect>
                                  </p:childTnLst>
                                </p:cTn>
                              </p:par>
                              <p:par>
                                <p:cTn id="29" presetID="3" presetClass="entr" presetSubtype="1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blinds(horizontal)">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2">
            <a:extLst>
              <a:ext uri="{28A0092B-C50C-407E-A947-70E740481C1C}">
                <a14:useLocalDpi xmlns:a14="http://schemas.microsoft.com/office/drawing/2010/main" val="0"/>
              </a:ext>
            </a:extLst>
          </a:blip>
          <a:srcRect r="7407"/>
          <a:stretch>
            <a:fillRect/>
          </a:stretch>
        </p:blipFill>
        <p:spPr>
          <a:xfrm>
            <a:off x="81280" y="0"/>
            <a:ext cx="12192000" cy="6858000"/>
          </a:xfrm>
          <a:prstGeom prst="rect">
            <a:avLst/>
          </a:prstGeom>
        </p:spPr>
      </p:pic>
      <p:grpSp>
        <p:nvGrpSpPr>
          <p:cNvPr id="20" name="组合 19"/>
          <p:cNvGrpSpPr/>
          <p:nvPr/>
        </p:nvGrpSpPr>
        <p:grpSpPr>
          <a:xfrm>
            <a:off x="382276" y="202078"/>
            <a:ext cx="4291324" cy="368300"/>
            <a:chOff x="382276" y="202078"/>
            <a:chExt cx="4291324" cy="368300"/>
          </a:xfrm>
        </p:grpSpPr>
        <p:grpSp>
          <p:nvGrpSpPr>
            <p:cNvPr id="21" name="组合 20"/>
            <p:cNvGrpSpPr/>
            <p:nvPr/>
          </p:nvGrpSpPr>
          <p:grpSpPr>
            <a:xfrm>
              <a:off x="382276" y="269854"/>
              <a:ext cx="604607" cy="274860"/>
              <a:chOff x="775976" y="295254"/>
              <a:chExt cx="604607" cy="274860"/>
            </a:xfrm>
          </p:grpSpPr>
          <p:grpSp>
            <p:nvGrpSpPr>
              <p:cNvPr id="23" name="组合 22"/>
              <p:cNvGrpSpPr/>
              <p:nvPr/>
            </p:nvGrpSpPr>
            <p:grpSpPr>
              <a:xfrm rot="2788198">
                <a:off x="784307" y="286923"/>
                <a:ext cx="266582" cy="283243"/>
                <a:chOff x="4389120" y="2293620"/>
                <a:chExt cx="609600" cy="647700"/>
              </a:xfrm>
            </p:grpSpPr>
            <p:cxnSp>
              <p:nvCxnSpPr>
                <p:cNvPr id="30" name="直接连接符 29"/>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2788198">
                <a:off x="938001" y="286923"/>
                <a:ext cx="266582" cy="283243"/>
                <a:chOff x="4389120" y="2293620"/>
                <a:chExt cx="609600" cy="647700"/>
              </a:xfrm>
            </p:grpSpPr>
            <p:cxnSp>
              <p:nvCxnSpPr>
                <p:cNvPr id="28" name="直接连接符 27"/>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rot="2788198">
                <a:off x="1105671" y="295201"/>
                <a:ext cx="266582" cy="283243"/>
                <a:chOff x="4389120" y="2293620"/>
                <a:chExt cx="609600" cy="647700"/>
              </a:xfrm>
            </p:grpSpPr>
            <p:cxnSp>
              <p:nvCxnSpPr>
                <p:cNvPr id="26" name="直接连接符 2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2" name="文本框 2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创业团队</a:t>
              </a:r>
            </a:p>
          </p:txBody>
        </p:sp>
      </p:grpSp>
      <p:grpSp>
        <p:nvGrpSpPr>
          <p:cNvPr id="7" name="组合 6"/>
          <p:cNvGrpSpPr/>
          <p:nvPr/>
        </p:nvGrpSpPr>
        <p:grpSpPr>
          <a:xfrm>
            <a:off x="2758440" y="1050925"/>
            <a:ext cx="5845811" cy="1239685"/>
            <a:chOff x="4669" y="1655"/>
            <a:chExt cx="9192" cy="1952"/>
          </a:xfrm>
        </p:grpSpPr>
        <p:pic>
          <p:nvPicPr>
            <p:cNvPr id="2" name="图片 1" descr="大学生返乡"/>
            <p:cNvPicPr>
              <a:picLocks noChangeAspect="1"/>
            </p:cNvPicPr>
            <p:nvPr/>
          </p:nvPicPr>
          <p:blipFill>
            <a:blip r:embed="rId13"/>
            <a:stretch>
              <a:fillRect/>
            </a:stretch>
          </p:blipFill>
          <p:spPr>
            <a:xfrm>
              <a:off x="4669" y="1745"/>
              <a:ext cx="1862" cy="1862"/>
            </a:xfrm>
            <a:prstGeom prst="rect">
              <a:avLst/>
            </a:prstGeom>
          </p:spPr>
        </p:pic>
        <p:grpSp>
          <p:nvGrpSpPr>
            <p:cNvPr id="5" name="组合 4"/>
            <p:cNvGrpSpPr/>
            <p:nvPr/>
          </p:nvGrpSpPr>
          <p:grpSpPr>
            <a:xfrm>
              <a:off x="6864" y="1655"/>
              <a:ext cx="6997" cy="1693"/>
              <a:chOff x="8386922" y="2192795"/>
              <a:chExt cx="4443004" cy="899103"/>
            </a:xfrm>
          </p:grpSpPr>
          <p:sp>
            <p:nvSpPr>
              <p:cNvPr id="6" name="矩形 5"/>
              <p:cNvSpPr/>
              <p:nvPr>
                <p:custDataLst>
                  <p:tags r:id="rId8"/>
                </p:custDataLst>
              </p:nvPr>
            </p:nvSpPr>
            <p:spPr>
              <a:xfrm>
                <a:off x="8386922" y="2192795"/>
                <a:ext cx="2501951" cy="30300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4BD7FF"/>
                    </a:solidFill>
                    <a:cs typeface="+mn-ea"/>
                    <a:sym typeface="+mn-lt"/>
                  </a:rPr>
                  <a:t>：</a:t>
                </a:r>
              </a:p>
            </p:txBody>
          </p:sp>
          <p:sp>
            <p:nvSpPr>
              <p:cNvPr id="42" name="文本框 41"/>
              <p:cNvSpPr txBox="1"/>
              <p:nvPr>
                <p:custDataLst>
                  <p:tags r:id="rId9"/>
                </p:custDataLst>
              </p:nvPr>
            </p:nvSpPr>
            <p:spPr>
              <a:xfrm>
                <a:off x="8386922" y="2619880"/>
                <a:ext cx="4443004" cy="472018"/>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err="1">
                    <a:solidFill>
                      <a:srgbClr val="4BD7FF"/>
                    </a:solidFill>
                    <a:cs typeface="+mn-ea"/>
                    <a:sym typeface="+mn-lt"/>
                  </a:rPr>
                  <a:t>大学学院班本科生，主修专业计算机科学与技术，为全队领队，主要</a:t>
                </a:r>
                <a:r>
                  <a:rPr lang="zh-CN" altLang="en-US" sz="1400" dirty="0">
                    <a:solidFill>
                      <a:srgbClr val="4BD7FF"/>
                    </a:solidFill>
                    <a:cs typeface="+mn-ea"/>
                    <a:sym typeface="+mn-lt"/>
                  </a:rPr>
                  <a:t>负责战略发展</a:t>
                </a:r>
                <a:r>
                  <a:rPr lang="en-US" sz="1400" dirty="0">
                    <a:solidFill>
                      <a:srgbClr val="4BD7FF"/>
                    </a:solidFill>
                    <a:cs typeface="+mn-ea"/>
                    <a:sym typeface="+mn-lt"/>
                  </a:rPr>
                  <a:t>。</a:t>
                </a:r>
              </a:p>
            </p:txBody>
          </p:sp>
        </p:grpSp>
      </p:grpSp>
      <p:grpSp>
        <p:nvGrpSpPr>
          <p:cNvPr id="10" name="组合 9"/>
          <p:cNvGrpSpPr/>
          <p:nvPr/>
        </p:nvGrpSpPr>
        <p:grpSpPr>
          <a:xfrm>
            <a:off x="2646680" y="4341495"/>
            <a:ext cx="5836920" cy="1239520"/>
            <a:chOff x="4669" y="1655"/>
            <a:chExt cx="9192" cy="1952"/>
          </a:xfrm>
        </p:grpSpPr>
        <p:pic>
          <p:nvPicPr>
            <p:cNvPr id="11" name="图片 10" descr="大学生返乡"/>
            <p:cNvPicPr>
              <a:picLocks noChangeAspect="1"/>
            </p:cNvPicPr>
            <p:nvPr>
              <p:custDataLst>
                <p:tags r:id="rId5"/>
              </p:custDataLst>
            </p:nvPr>
          </p:nvPicPr>
          <p:blipFill>
            <a:blip r:embed="rId13"/>
            <a:stretch>
              <a:fillRect/>
            </a:stretch>
          </p:blipFill>
          <p:spPr>
            <a:xfrm>
              <a:off x="4669" y="1745"/>
              <a:ext cx="1862" cy="1862"/>
            </a:xfrm>
            <a:prstGeom prst="rect">
              <a:avLst/>
            </a:prstGeom>
          </p:spPr>
        </p:pic>
        <p:grpSp>
          <p:nvGrpSpPr>
            <p:cNvPr id="12" name="组合 11"/>
            <p:cNvGrpSpPr/>
            <p:nvPr/>
          </p:nvGrpSpPr>
          <p:grpSpPr>
            <a:xfrm>
              <a:off x="6864" y="1655"/>
              <a:ext cx="6997" cy="1721"/>
              <a:chOff x="8386922" y="2192795"/>
              <a:chExt cx="4443004" cy="914026"/>
            </a:xfrm>
          </p:grpSpPr>
          <p:sp>
            <p:nvSpPr>
              <p:cNvPr id="13" name="矩形 12"/>
              <p:cNvSpPr/>
              <p:nvPr>
                <p:custDataLst>
                  <p:tags r:id="rId6"/>
                </p:custDataLst>
              </p:nvPr>
            </p:nvSpPr>
            <p:spPr>
              <a:xfrm>
                <a:off x="8386922" y="2192795"/>
                <a:ext cx="2501951" cy="303057"/>
              </a:xfrm>
              <a:prstGeom prst="rect">
                <a:avLst/>
              </a:prstGeom>
            </p:spPr>
            <p:txBody>
              <a:bodyPr wrap="square">
                <a:spAutoFit/>
                <a:scene3d>
                  <a:camera prst="orthographicFront"/>
                  <a:lightRig rig="threePt" dir="t"/>
                </a:scene3d>
                <a:sp3d contourW="12700"/>
              </a:bodyPr>
              <a:lstStyle/>
              <a:p>
                <a:pPr>
                  <a:lnSpc>
                    <a:spcPct val="120000"/>
                  </a:lnSpc>
                </a:pPr>
                <a:r>
                  <a:rPr lang="en-US" sz="1600" dirty="0">
                    <a:solidFill>
                      <a:srgbClr val="4BD7FF"/>
                    </a:solidFill>
                    <a:cs typeface="+mn-ea"/>
                    <a:sym typeface="+mn-lt"/>
                  </a:rPr>
                  <a:t> </a:t>
                </a:r>
                <a:r>
                  <a:rPr lang="zh-CN" altLang="en-US" sz="1600" b="1" dirty="0">
                    <a:solidFill>
                      <a:srgbClr val="4BD7FF"/>
                    </a:solidFill>
                    <a:cs typeface="+mn-ea"/>
                    <a:sym typeface="+mn-lt"/>
                  </a:rPr>
                  <a:t>：</a:t>
                </a:r>
              </a:p>
            </p:txBody>
          </p:sp>
          <p:sp>
            <p:nvSpPr>
              <p:cNvPr id="14" name="文本框 13"/>
              <p:cNvSpPr txBox="1"/>
              <p:nvPr>
                <p:custDataLst>
                  <p:tags r:id="rId7"/>
                </p:custDataLst>
              </p:nvPr>
            </p:nvSpPr>
            <p:spPr>
              <a:xfrm>
                <a:off x="8386922" y="2619880"/>
                <a:ext cx="4443004" cy="486941"/>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err="1">
                    <a:solidFill>
                      <a:srgbClr val="4BD7FF"/>
                    </a:solidFill>
                    <a:cs typeface="+mn-ea"/>
                    <a:sym typeface="+mn-lt"/>
                  </a:rPr>
                  <a:t>大学学院班本科生，主修专业信息工程，主要</a:t>
                </a:r>
                <a:r>
                  <a:rPr lang="zh-CN" altLang="en-US" sz="1400" dirty="0">
                    <a:solidFill>
                      <a:srgbClr val="4BD7FF"/>
                    </a:solidFill>
                    <a:cs typeface="+mn-ea"/>
                    <a:sym typeface="+mn-lt"/>
                  </a:rPr>
                  <a:t>负责行政</a:t>
                </a:r>
                <a:r>
                  <a:rPr lang="en-US" sz="1400" dirty="0" err="1">
                    <a:solidFill>
                      <a:srgbClr val="4BD7FF"/>
                    </a:solidFill>
                    <a:cs typeface="+mn-ea"/>
                    <a:sym typeface="+mn-lt"/>
                  </a:rPr>
                  <a:t>财务</a:t>
                </a:r>
                <a:r>
                  <a:rPr lang="zh-CN" altLang="en-US" sz="1400" dirty="0">
                    <a:solidFill>
                      <a:srgbClr val="4BD7FF"/>
                    </a:solidFill>
                    <a:cs typeface="+mn-ea"/>
                    <a:sym typeface="+mn-lt"/>
                  </a:rPr>
                  <a:t>。</a:t>
                </a:r>
                <a:endParaRPr lang="en-US" sz="1400" dirty="0">
                  <a:solidFill>
                    <a:srgbClr val="4BD7FF"/>
                  </a:solidFill>
                  <a:cs typeface="+mn-ea"/>
                  <a:sym typeface="+mn-lt"/>
                </a:endParaRPr>
              </a:p>
            </p:txBody>
          </p:sp>
        </p:grpSp>
      </p:grpSp>
      <p:grpSp>
        <p:nvGrpSpPr>
          <p:cNvPr id="15" name="组合 14"/>
          <p:cNvGrpSpPr/>
          <p:nvPr/>
        </p:nvGrpSpPr>
        <p:grpSpPr>
          <a:xfrm>
            <a:off x="2693035" y="2759710"/>
            <a:ext cx="5836920" cy="1239520"/>
            <a:chOff x="4669" y="1655"/>
            <a:chExt cx="9192" cy="1952"/>
          </a:xfrm>
        </p:grpSpPr>
        <p:pic>
          <p:nvPicPr>
            <p:cNvPr id="16" name="图片 15" descr="大学生返乡"/>
            <p:cNvPicPr>
              <a:picLocks noChangeAspect="1"/>
            </p:cNvPicPr>
            <p:nvPr>
              <p:custDataLst>
                <p:tags r:id="rId2"/>
              </p:custDataLst>
            </p:nvPr>
          </p:nvPicPr>
          <p:blipFill>
            <a:blip r:embed="rId13"/>
            <a:stretch>
              <a:fillRect/>
            </a:stretch>
          </p:blipFill>
          <p:spPr>
            <a:xfrm>
              <a:off x="4669" y="1745"/>
              <a:ext cx="1862" cy="1862"/>
            </a:xfrm>
            <a:prstGeom prst="rect">
              <a:avLst/>
            </a:prstGeom>
          </p:spPr>
        </p:pic>
        <p:grpSp>
          <p:nvGrpSpPr>
            <p:cNvPr id="17" name="组合 16"/>
            <p:cNvGrpSpPr/>
            <p:nvPr/>
          </p:nvGrpSpPr>
          <p:grpSpPr>
            <a:xfrm>
              <a:off x="6864" y="1655"/>
              <a:ext cx="6997" cy="1721"/>
              <a:chOff x="8386922" y="2192795"/>
              <a:chExt cx="4443004" cy="914026"/>
            </a:xfrm>
          </p:grpSpPr>
          <p:sp>
            <p:nvSpPr>
              <p:cNvPr id="18" name="矩形 17"/>
              <p:cNvSpPr/>
              <p:nvPr>
                <p:custDataLst>
                  <p:tags r:id="rId3"/>
                </p:custDataLst>
              </p:nvPr>
            </p:nvSpPr>
            <p:spPr>
              <a:xfrm>
                <a:off x="8386922" y="2192795"/>
                <a:ext cx="2501951" cy="303057"/>
              </a:xfrm>
              <a:prstGeom prst="rect">
                <a:avLst/>
              </a:prstGeom>
            </p:spPr>
            <p:txBody>
              <a:bodyPr wrap="square">
                <a:spAutoFit/>
                <a:scene3d>
                  <a:camera prst="orthographicFront"/>
                  <a:lightRig rig="threePt" dir="t"/>
                </a:scene3d>
                <a:sp3d contourW="12700"/>
              </a:bodyPr>
              <a:lstStyle/>
              <a:p>
                <a:pPr>
                  <a:lnSpc>
                    <a:spcPct val="120000"/>
                  </a:lnSpc>
                </a:pPr>
                <a:r>
                  <a:rPr lang="en-US" sz="1600" dirty="0">
                    <a:solidFill>
                      <a:srgbClr val="4BD7FF"/>
                    </a:solidFill>
                    <a:cs typeface="+mn-ea"/>
                    <a:sym typeface="+mn-lt"/>
                  </a:rPr>
                  <a:t> </a:t>
                </a:r>
                <a:r>
                  <a:rPr lang="zh-CN" altLang="en-US" sz="1600" b="1" dirty="0">
                    <a:solidFill>
                      <a:srgbClr val="4BD7FF"/>
                    </a:solidFill>
                    <a:cs typeface="+mn-ea"/>
                    <a:sym typeface="+mn-lt"/>
                  </a:rPr>
                  <a:t>：</a:t>
                </a:r>
              </a:p>
            </p:txBody>
          </p:sp>
          <p:sp>
            <p:nvSpPr>
              <p:cNvPr id="19" name="文本框 18"/>
              <p:cNvSpPr txBox="1"/>
              <p:nvPr>
                <p:custDataLst>
                  <p:tags r:id="rId4"/>
                </p:custDataLst>
              </p:nvPr>
            </p:nvSpPr>
            <p:spPr>
              <a:xfrm>
                <a:off x="8386922" y="2619880"/>
                <a:ext cx="4443004" cy="486941"/>
              </a:xfrm>
              <a:prstGeom prst="rect">
                <a:avLst/>
              </a:prstGeom>
              <a:noFill/>
            </p:spPr>
            <p:txBody>
              <a:bodyPr wrap="square" rtlCol="0">
                <a:spAutoFit/>
                <a:scene3d>
                  <a:camera prst="orthographicFront"/>
                  <a:lightRig rig="threePt" dir="t"/>
                </a:scene3d>
                <a:sp3d contourW="12700"/>
              </a:bodyPr>
              <a:lstStyle/>
              <a:p>
                <a:pPr>
                  <a:lnSpc>
                    <a:spcPct val="114000"/>
                  </a:lnSpc>
                </a:pPr>
                <a:r>
                  <a:rPr lang="en-US" sz="1400" dirty="0" err="1">
                    <a:solidFill>
                      <a:srgbClr val="4BD7FF"/>
                    </a:solidFill>
                    <a:cs typeface="+mn-ea"/>
                    <a:sym typeface="+mn-lt"/>
                  </a:rPr>
                  <a:t>大学学院班本科生，主修专业人工智能，主要</a:t>
                </a:r>
                <a:r>
                  <a:rPr lang="zh-CN" altLang="en-US" sz="1400" dirty="0">
                    <a:solidFill>
                      <a:srgbClr val="4BD7FF"/>
                    </a:solidFill>
                    <a:cs typeface="+mn-ea"/>
                    <a:sym typeface="+mn-lt"/>
                  </a:rPr>
                  <a:t>负责</a:t>
                </a:r>
                <a:r>
                  <a:rPr lang="en-US" sz="1400" dirty="0" err="1">
                    <a:solidFill>
                      <a:srgbClr val="4BD7FF"/>
                    </a:solidFill>
                    <a:cs typeface="+mn-ea"/>
                    <a:sym typeface="+mn-lt"/>
                  </a:rPr>
                  <a:t>技术开发</a:t>
                </a:r>
                <a:r>
                  <a:rPr lang="zh-CN" altLang="en-US" sz="1400" dirty="0">
                    <a:solidFill>
                      <a:srgbClr val="4BD7FF"/>
                    </a:solidFill>
                    <a:cs typeface="+mn-ea"/>
                    <a:sym typeface="+mn-lt"/>
                  </a:rPr>
                  <a:t>。</a:t>
                </a:r>
                <a:endParaRPr lang="en-US" sz="1400" dirty="0">
                  <a:solidFill>
                    <a:srgbClr val="4BD7FF"/>
                  </a:solidFill>
                  <a:cs typeface="+mn-ea"/>
                  <a:sym typeface="+mn-lt"/>
                </a:endParaRP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p:cNvSpPr txBox="1"/>
          <p:nvPr/>
        </p:nvSpPr>
        <p:spPr>
          <a:xfrm>
            <a:off x="4983843" y="1844781"/>
            <a:ext cx="3193143" cy="2646045"/>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05</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p:cNvGrpSpPr/>
          <p:nvPr/>
        </p:nvGrpSpPr>
        <p:grpSpPr>
          <a:xfrm>
            <a:off x="4702408" y="3429000"/>
            <a:ext cx="3122480" cy="1202070"/>
            <a:chOff x="4602496" y="2705479"/>
            <a:chExt cx="3122480" cy="1202070"/>
          </a:xfrm>
          <a:solidFill>
            <a:srgbClr val="122041"/>
          </a:solidFill>
        </p:grpSpPr>
        <p:sp>
          <p:nvSpPr>
            <p:cNvPr id="70" name="文本框 69"/>
            <p:cNvSpPr txBox="1"/>
            <p:nvPr/>
          </p:nvSpPr>
          <p:spPr>
            <a:xfrm>
              <a:off x="4602496" y="2705479"/>
              <a:ext cx="3122480" cy="1198880"/>
            </a:xfrm>
            <a:prstGeom prst="rect">
              <a:avLst/>
            </a:prstGeom>
            <a:grpFill/>
          </p:spPr>
          <p:txBody>
            <a:bodyPr wrap="square" rtlCol="0">
              <a:spAutoFit/>
            </a:bodyPr>
            <a:lstStyle/>
            <a:p>
              <a:pPr algn="ctr"/>
              <a:r>
                <a:rPr lang="en-US" altLang="zh-CN"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A I</a:t>
              </a:r>
              <a:endPar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竞赛</a:t>
              </a:r>
            </a:p>
          </p:txBody>
        </p:sp>
        <p:cxnSp>
          <p:nvCxnSpPr>
            <p:cNvPr id="72" name="直接连接符 71"/>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additive="base">
                                        <p:cTn id="18" dur="500" fill="hold"/>
                                        <p:tgtEl>
                                          <p:spTgt spid="69"/>
                                        </p:tgtEl>
                                        <p:attrNameLst>
                                          <p:attrName>ppt_x</p:attrName>
                                        </p:attrNameLst>
                                      </p:cBhvr>
                                      <p:tavLst>
                                        <p:tav tm="0">
                                          <p:val>
                                            <p:strVal val="#ppt_x"/>
                                          </p:val>
                                        </p:tav>
                                        <p:tav tm="100000">
                                          <p:val>
                                            <p:strVal val="#ppt_x"/>
                                          </p:val>
                                        </p:tav>
                                      </p:tavLst>
                                    </p:anim>
                                    <p:anim calcmode="lin" valueType="num">
                                      <p:cBhvr additive="base">
                                        <p:cTn id="1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382276" y="202078"/>
            <a:ext cx="4291324" cy="368300"/>
            <a:chOff x="382276" y="202078"/>
            <a:chExt cx="4291324" cy="368300"/>
          </a:xfrm>
        </p:grpSpPr>
        <p:grpSp>
          <p:nvGrpSpPr>
            <p:cNvPr id="37" name="组合 36"/>
            <p:cNvGrpSpPr/>
            <p:nvPr/>
          </p:nvGrpSpPr>
          <p:grpSpPr>
            <a:xfrm>
              <a:off x="382276" y="269854"/>
              <a:ext cx="604607" cy="274860"/>
              <a:chOff x="775976" y="295254"/>
              <a:chExt cx="604607" cy="274860"/>
            </a:xfrm>
          </p:grpSpPr>
          <p:grpSp>
            <p:nvGrpSpPr>
              <p:cNvPr id="39" name="组合 38"/>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1265771" y="202078"/>
              <a:ext cx="3407829" cy="368300"/>
            </a:xfrm>
            <a:prstGeom prst="rect">
              <a:avLst/>
            </a:prstGeom>
            <a:noFill/>
          </p:spPr>
          <p:txBody>
            <a:bodyPr wrap="square" rtlCol="0">
              <a:spAutoFit/>
            </a:bodyPr>
            <a:lstStyle/>
            <a:p>
              <a:r>
                <a:rPr lang="en-US" altLang="zh-CN" b="1" dirty="0">
                  <a:solidFill>
                    <a:srgbClr val="4BD7FF"/>
                  </a:solidFill>
                  <a:cs typeface="+mn-ea"/>
                  <a:sym typeface="+mn-lt"/>
                </a:rPr>
                <a:t>AI </a:t>
              </a:r>
              <a:r>
                <a:rPr lang="zh-CN" altLang="en-US" b="1" dirty="0">
                  <a:solidFill>
                    <a:srgbClr val="4BD7FF"/>
                  </a:solidFill>
                  <a:cs typeface="+mn-ea"/>
                  <a:sym typeface="+mn-lt"/>
                </a:rPr>
                <a:t>竞</a:t>
              </a:r>
              <a:r>
                <a:rPr lang="en-US" altLang="zh-CN" b="1" dirty="0">
                  <a:solidFill>
                    <a:srgbClr val="4BD7FF"/>
                  </a:solidFill>
                  <a:cs typeface="+mn-ea"/>
                  <a:sym typeface="+mn-lt"/>
                </a:rPr>
                <a:t> </a:t>
              </a:r>
              <a:r>
                <a:rPr lang="zh-CN" altLang="en-US" b="1" dirty="0">
                  <a:solidFill>
                    <a:srgbClr val="4BD7FF"/>
                  </a:solidFill>
                  <a:cs typeface="+mn-ea"/>
                  <a:sym typeface="+mn-lt"/>
                </a:rPr>
                <a:t>赛</a:t>
              </a:r>
            </a:p>
          </p:txBody>
        </p:sp>
      </p:grpSp>
      <p:grpSp>
        <p:nvGrpSpPr>
          <p:cNvPr id="19" name="组合 18"/>
          <p:cNvGrpSpPr/>
          <p:nvPr/>
        </p:nvGrpSpPr>
        <p:grpSpPr>
          <a:xfrm>
            <a:off x="1369060" y="851535"/>
            <a:ext cx="9187815" cy="570865"/>
            <a:chOff x="2156" y="1341"/>
            <a:chExt cx="14469" cy="899"/>
          </a:xfrm>
        </p:grpSpPr>
        <p:sp>
          <p:nvSpPr>
            <p:cNvPr id="35" name="矩形 34"/>
            <p:cNvSpPr/>
            <p:nvPr/>
          </p:nvSpPr>
          <p:spPr>
            <a:xfrm>
              <a:off x="4489" y="1466"/>
              <a:ext cx="12136" cy="774"/>
            </a:xfrm>
            <a:prstGeom prst="rect">
              <a:avLst/>
            </a:prstGeom>
          </p:spPr>
          <p:txBody>
            <a:bodyPr wrap="square">
              <a:spAutoFit/>
            </a:bodyPr>
            <a:lstStyle/>
            <a:p>
              <a:pPr>
                <a:lnSpc>
                  <a:spcPct val="130000"/>
                </a:lnSpc>
              </a:pPr>
              <a:r>
                <a:rPr lang="zh-CN" altLang="en-US" sz="2000" dirty="0">
                  <a:solidFill>
                    <a:srgbClr val="4BD7FF"/>
                  </a:solidFill>
                  <a:cs typeface="+mn-ea"/>
                  <a:sym typeface="+mn-lt"/>
                </a:rPr>
                <a:t>对图片和视频流中的老鼠、人、头盔进行目标检测</a:t>
              </a:r>
            </a:p>
          </p:txBody>
        </p:sp>
        <p:sp>
          <p:nvSpPr>
            <p:cNvPr id="18" name="Rectangle 22"/>
            <p:cNvSpPr/>
            <p:nvPr>
              <p:custDataLst>
                <p:tags r:id="rId2"/>
              </p:custDataLst>
            </p:nvPr>
          </p:nvSpPr>
          <p:spPr>
            <a:xfrm>
              <a:off x="2156" y="1341"/>
              <a:ext cx="2425" cy="899"/>
            </a:xfrm>
            <a:prstGeom prst="rect">
              <a:avLst/>
            </a:prstGeom>
          </p:spPr>
          <p:txBody>
            <a:bodyPr wrap="square">
              <a:spAutoFit/>
            </a:bodyPr>
            <a:lstStyle/>
            <a:p>
              <a:pPr>
                <a:lnSpc>
                  <a:spcPct val="130000"/>
                </a:lnSpc>
              </a:pPr>
              <a:r>
                <a:rPr lang="zh-CN" altLang="en-US" sz="2400" b="1" dirty="0">
                  <a:solidFill>
                    <a:srgbClr val="4BD7FF"/>
                  </a:solidFill>
                  <a:cs typeface="+mn-ea"/>
                  <a:sym typeface="+mn-lt"/>
                </a:rPr>
                <a:t>竞赛要求：</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51414" r="30051"/>
          <a:stretch>
            <a:fillRect/>
          </a:stretch>
        </p:blipFill>
        <p:spPr>
          <a:xfrm>
            <a:off x="-2294" y="0"/>
            <a:ext cx="12194294" cy="6858000"/>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3281"/>
          <a:stretch>
            <a:fillRect/>
          </a:stretch>
        </p:blipFill>
        <p:spPr>
          <a:xfrm>
            <a:off x="4514894" y="3276600"/>
            <a:ext cx="7905705" cy="3836180"/>
          </a:xfrm>
          <a:prstGeom prst="rect">
            <a:avLst/>
          </a:prstGeom>
        </p:spPr>
      </p:pic>
      <p:cxnSp>
        <p:nvCxnSpPr>
          <p:cNvPr id="22" name="直接连接符 21"/>
          <p:cNvCxnSpPr/>
          <p:nvPr/>
        </p:nvCxnSpPr>
        <p:spPr>
          <a:xfrm>
            <a:off x="1141309" y="2244310"/>
            <a:ext cx="27940" cy="2440940"/>
          </a:xfrm>
          <a:prstGeom prst="line">
            <a:avLst/>
          </a:prstGeom>
          <a:ln w="63500">
            <a:solidFill>
              <a:srgbClr val="0D69FF"/>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445774" y="4320820"/>
            <a:ext cx="4920515" cy="369332"/>
          </a:xfrm>
          <a:prstGeom prst="rect">
            <a:avLst/>
          </a:prstGeom>
          <a:noFill/>
        </p:spPr>
        <p:txBody>
          <a:bodyPr wrap="square" rtlCol="0">
            <a:spAutoFit/>
            <a:scene3d>
              <a:camera prst="orthographicFront"/>
              <a:lightRig rig="threePt" dir="t"/>
            </a:scene3d>
          </a:bodyPr>
          <a:lstStyle/>
          <a:p>
            <a:pPr algn="dist"/>
            <a:r>
              <a:rPr lang="en-US" altLang="zh-CN" dirty="0">
                <a:gradFill>
                  <a:gsLst>
                    <a:gs pos="0">
                      <a:srgbClr val="62FFFF"/>
                    </a:gs>
                    <a:gs pos="100000">
                      <a:srgbClr val="0D69FF"/>
                    </a:gs>
                  </a:gsLst>
                  <a:lin ang="2700000" scaled="1"/>
                </a:gradFill>
                <a:cs typeface="+mn-ea"/>
                <a:sym typeface="+mn-lt"/>
              </a:rPr>
              <a:t>THANKS FOR WATHCING</a:t>
            </a:r>
          </a:p>
        </p:txBody>
      </p:sp>
      <p:grpSp>
        <p:nvGrpSpPr>
          <p:cNvPr id="2" name="组合 1"/>
          <p:cNvGrpSpPr/>
          <p:nvPr/>
        </p:nvGrpSpPr>
        <p:grpSpPr>
          <a:xfrm>
            <a:off x="4155790" y="2053509"/>
            <a:ext cx="413539" cy="413240"/>
            <a:chOff x="4155790" y="2053509"/>
            <a:chExt cx="413539" cy="413240"/>
          </a:xfrm>
        </p:grpSpPr>
        <p:grpSp>
          <p:nvGrpSpPr>
            <p:cNvPr id="37" name="组合 36"/>
            <p:cNvGrpSpPr/>
            <p:nvPr/>
          </p:nvGrpSpPr>
          <p:grpSpPr>
            <a:xfrm>
              <a:off x="4155790" y="2183506"/>
              <a:ext cx="266582" cy="283243"/>
              <a:chOff x="4389120" y="2293620"/>
              <a:chExt cx="609600" cy="647700"/>
            </a:xfrm>
          </p:grpSpPr>
          <p:cxnSp>
            <p:nvCxnSpPr>
              <p:cNvPr id="34" name="直接连接符 3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302747" y="2053509"/>
              <a:ext cx="266582" cy="283243"/>
              <a:chOff x="4389120" y="2293620"/>
              <a:chExt cx="609600" cy="647700"/>
            </a:xfrm>
          </p:grpSpPr>
          <p:cxnSp>
            <p:nvCxnSpPr>
              <p:cNvPr id="39" name="直接连接符 3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pic>
        <p:nvPicPr>
          <p:cNvPr id="49" name="图片 4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rot="20533979">
            <a:off x="5181015" y="2560430"/>
            <a:ext cx="8253968" cy="6552381"/>
          </a:xfrm>
          <a:custGeom>
            <a:avLst/>
            <a:gdLst>
              <a:gd name="connsiteX0" fmla="*/ 8253968 w 8253968"/>
              <a:gd name="connsiteY0" fmla="*/ 0 h 6552381"/>
              <a:gd name="connsiteX1" fmla="*/ 8253968 w 8253968"/>
              <a:gd name="connsiteY1" fmla="*/ 6552381 h 6552381"/>
              <a:gd name="connsiteX2" fmla="*/ 6105636 w 8253968"/>
              <a:gd name="connsiteY2" fmla="*/ 6552381 h 6552381"/>
              <a:gd name="connsiteX3" fmla="*/ 6552605 w 8253968"/>
              <a:gd name="connsiteY3" fmla="*/ 5157478 h 6552381"/>
              <a:gd name="connsiteX4" fmla="*/ 0 w 8253968"/>
              <a:gd name="connsiteY4" fmla="*/ 3057827 h 6552381"/>
              <a:gd name="connsiteX5" fmla="*/ 0 w 8253968"/>
              <a:gd name="connsiteY5" fmla="*/ 0 h 655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3968" h="6552381">
                <a:moveTo>
                  <a:pt x="8253968" y="0"/>
                </a:moveTo>
                <a:lnTo>
                  <a:pt x="8253968" y="6552381"/>
                </a:lnTo>
                <a:lnTo>
                  <a:pt x="6105636" y="6552381"/>
                </a:lnTo>
                <a:lnTo>
                  <a:pt x="6552605" y="5157478"/>
                </a:lnTo>
                <a:lnTo>
                  <a:pt x="0" y="3057827"/>
                </a:lnTo>
                <a:lnTo>
                  <a:pt x="0" y="0"/>
                </a:lnTo>
                <a:close/>
              </a:path>
            </a:pathLst>
          </a:custGeom>
        </p:spPr>
      </p:pic>
      <p:pic>
        <p:nvPicPr>
          <p:cNvPr id="51" name="图片 50"/>
          <p:cNvPicPr>
            <a:picLocks noChangeAspect="1"/>
          </p:cNvPicPr>
          <p:nvPr/>
        </p:nvPicPr>
        <p:blipFill rotWithShape="1">
          <a:blip r:embed="rId6" cstate="print">
            <a:extLst>
              <a:ext uri="{28A0092B-C50C-407E-A947-70E740481C1C}">
                <a14:useLocalDpi xmlns:a14="http://schemas.microsoft.com/office/drawing/2010/main" val="0"/>
              </a:ext>
            </a:extLst>
          </a:blip>
          <a:srcRect l="25095" b="49513"/>
          <a:stretch>
            <a:fillRect/>
          </a:stretch>
        </p:blipFill>
        <p:spPr>
          <a:xfrm rot="10800000">
            <a:off x="6354121" y="-1"/>
            <a:ext cx="5837879" cy="3934843"/>
          </a:xfrm>
          <a:prstGeom prst="rect">
            <a:avLst/>
          </a:prstGeom>
        </p:spPr>
      </p:pic>
      <p:pic>
        <p:nvPicPr>
          <p:cNvPr id="55" name="图片 54"/>
          <p:cNvPicPr>
            <a:picLocks noChangeAspect="1"/>
          </p:cNvPicPr>
          <p:nvPr/>
        </p:nvPicPr>
        <p:blipFill rotWithShape="1">
          <a:blip r:embed="rId7" cstate="print">
            <a:extLst>
              <a:ext uri="{28A0092B-C50C-407E-A947-70E740481C1C}">
                <a14:useLocalDpi xmlns:a14="http://schemas.microsoft.com/office/drawing/2010/main" val="0"/>
              </a:ext>
            </a:extLst>
          </a:blip>
          <a:srcRect l="38159" b="45837"/>
          <a:stretch>
            <a:fillRect/>
          </a:stretch>
        </p:blipFill>
        <p:spPr>
          <a:xfrm rot="5400000">
            <a:off x="218944" y="-243676"/>
            <a:ext cx="3276600" cy="3714490"/>
          </a:xfrm>
          <a:prstGeom prst="rect">
            <a:avLst/>
          </a:prstGeom>
        </p:spPr>
      </p:pic>
      <p:sp>
        <p:nvSpPr>
          <p:cNvPr id="3" name="文本框 2">
            <a:extLst>
              <a:ext uri="{FF2B5EF4-FFF2-40B4-BE49-F238E27FC236}">
                <a16:creationId xmlns:a16="http://schemas.microsoft.com/office/drawing/2014/main" id="{D14CAA40-D151-B7C8-1557-F50684637434}"/>
              </a:ext>
            </a:extLst>
          </p:cNvPr>
          <p:cNvSpPr txBox="1"/>
          <p:nvPr/>
        </p:nvSpPr>
        <p:spPr>
          <a:xfrm>
            <a:off x="1522151" y="3326046"/>
            <a:ext cx="4859022" cy="1107996"/>
          </a:xfrm>
          <a:prstGeom prst="rect">
            <a:avLst/>
          </a:prstGeom>
          <a:noFill/>
        </p:spPr>
        <p:txBody>
          <a:bodyPr wrap="none" rtlCol="0">
            <a:spAutoFit/>
            <a:scene3d>
              <a:camera prst="orthographicFront"/>
              <a:lightRig rig="threePt" dir="t"/>
            </a:scene3d>
          </a:bodyPr>
          <a:lstStyle/>
          <a:p>
            <a:pPr algn="ctr"/>
            <a:r>
              <a:rPr lang="zh-CN" altLang="en-US" sz="6600" dirty="0">
                <a:gradFill flip="none" rotWithShape="1">
                  <a:gsLst>
                    <a:gs pos="0">
                      <a:srgbClr val="62FFFF"/>
                    </a:gs>
                    <a:gs pos="100000">
                      <a:srgbClr val="0D69FF"/>
                    </a:gs>
                  </a:gsLst>
                  <a:lin ang="2700000" scaled="1"/>
                  <a:tileRect/>
                </a:gradFill>
                <a:latin typeface="优设标题黑" panose="00000500000000000000" pitchFamily="2" charset="-122"/>
                <a:ea typeface="优设标题黑" panose="00000500000000000000" pitchFamily="2" charset="-122"/>
                <a:cs typeface="+mn-ea"/>
                <a:sym typeface="+mn-lt"/>
              </a:rPr>
              <a:t>感谢</a:t>
            </a:r>
            <a:r>
              <a:rPr lang="zh-CN" altLang="en-US" sz="6600" b="1" dirty="0">
                <a:gradFill flip="none" rotWithShape="1">
                  <a:gsLst>
                    <a:gs pos="0">
                      <a:srgbClr val="62FFFF"/>
                    </a:gs>
                    <a:gs pos="100000">
                      <a:srgbClr val="0D69FF"/>
                    </a:gs>
                  </a:gsLst>
                  <a:lin ang="2700000" scaled="1"/>
                  <a:tileRect/>
                </a:gradFill>
                <a:latin typeface="优设标题黑" panose="00000500000000000000" pitchFamily="2" charset="-122"/>
                <a:ea typeface="优设标题黑" panose="00000500000000000000" pitchFamily="2" charset="-122"/>
                <a:cs typeface="+mn-ea"/>
                <a:sym typeface="+mn-lt"/>
              </a:rPr>
              <a:t>您的观看</a:t>
            </a:r>
          </a:p>
        </p:txBody>
      </p:sp>
      <p:sp>
        <p:nvSpPr>
          <p:cNvPr id="4" name="文本框 3">
            <a:extLst>
              <a:ext uri="{FF2B5EF4-FFF2-40B4-BE49-F238E27FC236}">
                <a16:creationId xmlns:a16="http://schemas.microsoft.com/office/drawing/2014/main" id="{B10560CF-EE85-2BA8-4100-AFBF2C89E5AE}"/>
              </a:ext>
            </a:extLst>
          </p:cNvPr>
          <p:cNvSpPr txBox="1"/>
          <p:nvPr/>
        </p:nvSpPr>
        <p:spPr>
          <a:xfrm>
            <a:off x="1517670" y="2327391"/>
            <a:ext cx="2690159" cy="1107996"/>
          </a:xfrm>
          <a:prstGeom prst="rect">
            <a:avLst/>
          </a:prstGeom>
          <a:noFill/>
        </p:spPr>
        <p:txBody>
          <a:bodyPr wrap="none" rtlCol="0">
            <a:spAutoFit/>
            <a:scene3d>
              <a:camera prst="orthographicFront"/>
              <a:lightRig rig="threePt" dir="t"/>
            </a:scene3d>
          </a:bodyPr>
          <a:lstStyle/>
          <a:p>
            <a:pPr algn="ctr"/>
            <a:r>
              <a:rPr lang="en-US" altLang="zh-CN" sz="6600" dirty="0">
                <a:gradFill flip="none" rotWithShape="1">
                  <a:gsLst>
                    <a:gs pos="0">
                      <a:srgbClr val="62FFFF"/>
                    </a:gs>
                    <a:gs pos="100000">
                      <a:srgbClr val="0D69FF"/>
                    </a:gs>
                  </a:gsLst>
                  <a:lin ang="2700000" scaled="1"/>
                  <a:tileRect/>
                </a:gradFill>
                <a:latin typeface="Monotype Corsiva" panose="03010101010201010101" pitchFamily="66" charset="0"/>
                <a:cs typeface="+mn-ea"/>
                <a:sym typeface="+mn-lt"/>
              </a:rPr>
              <a:t>QuteCar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22" presetClass="entr" presetSubtype="4"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down)">
                                      <p:cBhvr>
                                        <p:cTn id="21" dur="500"/>
                                        <p:tgtEl>
                                          <p:spTgt spid="49"/>
                                        </p:tgtEl>
                                      </p:cBhvr>
                                    </p:animEffect>
                                  </p:childTnLst>
                                </p:cTn>
                              </p:par>
                            </p:childTnLst>
                          </p:cTn>
                        </p:par>
                        <p:par>
                          <p:cTn id="22" fill="hold">
                            <p:stCondLst>
                              <p:cond delay="1500"/>
                            </p:stCondLst>
                            <p:childTnLst>
                              <p:par>
                                <p:cTn id="23" presetID="53" presetClass="entr" presetSubtype="52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anim calcmode="lin" valueType="num">
                                      <p:cBhvr>
                                        <p:cTn id="28" dur="500" fill="hold"/>
                                        <p:tgtEl>
                                          <p:spTgt spid="4"/>
                                        </p:tgtEl>
                                        <p:attrNameLst>
                                          <p:attrName>ppt_x</p:attrName>
                                        </p:attrNameLst>
                                      </p:cBhvr>
                                      <p:tavLst>
                                        <p:tav tm="0">
                                          <p:val>
                                            <p:fltVal val="0.5"/>
                                          </p:val>
                                        </p:tav>
                                        <p:tav tm="100000">
                                          <p:val>
                                            <p:strVal val="#ppt_x"/>
                                          </p:val>
                                        </p:tav>
                                      </p:tavLst>
                                    </p:anim>
                                    <p:anim calcmode="lin" valueType="num">
                                      <p:cBhvr>
                                        <p:cTn id="29" dur="500" fill="hold"/>
                                        <p:tgtEl>
                                          <p:spTgt spid="4"/>
                                        </p:tgtEl>
                                        <p:attrNameLst>
                                          <p:attrName>ppt_y</p:attrName>
                                        </p:attrNameLst>
                                      </p:cBhvr>
                                      <p:tavLst>
                                        <p:tav tm="0">
                                          <p:val>
                                            <p:fltVal val="0.5"/>
                                          </p:val>
                                        </p:tav>
                                        <p:tav tm="100000">
                                          <p:val>
                                            <p:strVal val="#ppt_y"/>
                                          </p:val>
                                        </p:tav>
                                      </p:tavLst>
                                    </p:anim>
                                  </p:childTnLst>
                                </p:cTn>
                              </p:par>
                            </p:childTnLst>
                          </p:cTn>
                        </p:par>
                        <p:par>
                          <p:cTn id="30" fill="hold">
                            <p:stCondLst>
                              <p:cond delay="2000"/>
                            </p:stCondLst>
                            <p:childTnLst>
                              <p:par>
                                <p:cTn id="31" presetID="53" presetClass="entr" presetSubtype="528"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anim calcmode="lin" valueType="num">
                                      <p:cBhvr>
                                        <p:cTn id="36" dur="500" fill="hold"/>
                                        <p:tgtEl>
                                          <p:spTgt spid="3"/>
                                        </p:tgtEl>
                                        <p:attrNameLst>
                                          <p:attrName>ppt_x</p:attrName>
                                        </p:attrNameLst>
                                      </p:cBhvr>
                                      <p:tavLst>
                                        <p:tav tm="0">
                                          <p:val>
                                            <p:fltVal val="0.5"/>
                                          </p:val>
                                        </p:tav>
                                        <p:tav tm="100000">
                                          <p:val>
                                            <p:strVal val="#ppt_x"/>
                                          </p:val>
                                        </p:tav>
                                      </p:tavLst>
                                    </p:anim>
                                    <p:anim calcmode="lin" valueType="num">
                                      <p:cBhvr>
                                        <p:cTn id="37"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6378666" y="481079"/>
            <a:ext cx="4443004" cy="2939951"/>
            <a:chOff x="8386922" y="2192795"/>
            <a:chExt cx="4443004" cy="2939951"/>
          </a:xfrm>
        </p:grpSpPr>
        <p:sp>
          <p:nvSpPr>
            <p:cNvPr id="76" name="矩形 75"/>
            <p:cNvSpPr/>
            <p:nvPr/>
          </p:nvSpPr>
          <p:spPr>
            <a:xfrm>
              <a:off x="8386922" y="2192795"/>
              <a:ext cx="2501951" cy="534035"/>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十四五计划指出：</a:t>
              </a:r>
            </a:p>
          </p:txBody>
        </p:sp>
        <p:sp>
          <p:nvSpPr>
            <p:cNvPr id="77" name="文本框 76"/>
            <p:cNvSpPr txBox="1"/>
            <p:nvPr/>
          </p:nvSpPr>
          <p:spPr>
            <a:xfrm>
              <a:off x="8386922" y="2772613"/>
              <a:ext cx="4443004" cy="2360133"/>
            </a:xfrm>
            <a:prstGeom prst="rect">
              <a:avLst/>
            </a:prstGeom>
            <a:noFill/>
          </p:spPr>
          <p:txBody>
            <a:bodyPr wrap="square" rtlCol="0">
              <a:spAutoFit/>
              <a:scene3d>
                <a:camera prst="orthographicFront"/>
                <a:lightRig rig="threePt" dir="t"/>
              </a:scene3d>
              <a:sp3d contourW="12700"/>
            </a:bodyPr>
            <a:lstStyle/>
            <a:p>
              <a:pPr indent="360000">
                <a:lnSpc>
                  <a:spcPct val="114000"/>
                </a:lnSpc>
              </a:pPr>
              <a:r>
                <a:rPr lang="en-US" altLang="zh-CN" sz="1600" dirty="0">
                  <a:solidFill>
                    <a:srgbClr val="4BD7FF"/>
                  </a:solidFill>
                  <a:latin typeface="华文楷体" panose="02010600040101010101" pitchFamily="2" charset="-122"/>
                  <a:ea typeface="华文楷体" panose="02010600040101010101" pitchFamily="2" charset="-122"/>
                  <a:cs typeface="+mn-ea"/>
                  <a:sym typeface="+mn-lt"/>
                </a:rPr>
                <a:t>培育壮大人工智能、大数据、区块链、云计算、网络安全等新兴数字产业，提升通信设备、核心电子元器件、关键软件等产业水平。构建基于5G的应用场景和产业生态，在</a:t>
              </a:r>
              <a:r>
                <a:rPr lang="en-US" altLang="zh-CN" b="1" dirty="0">
                  <a:solidFill>
                    <a:srgbClr val="FFC000"/>
                  </a:solidFill>
                  <a:latin typeface="华文楷体" panose="02010600040101010101" pitchFamily="2" charset="-122"/>
                  <a:ea typeface="华文楷体" panose="02010600040101010101" pitchFamily="2" charset="-122"/>
                  <a:cs typeface="+mn-ea"/>
                  <a:sym typeface="+mn-lt"/>
                </a:rPr>
                <a:t>智能交通</a:t>
              </a:r>
              <a:r>
                <a:rPr lang="en-US" altLang="zh-CN" sz="1600" dirty="0">
                  <a:solidFill>
                    <a:srgbClr val="4BD7FF"/>
                  </a:solidFill>
                  <a:latin typeface="华文楷体" panose="02010600040101010101" pitchFamily="2" charset="-122"/>
                  <a:ea typeface="华文楷体" panose="02010600040101010101" pitchFamily="2" charset="-122"/>
                  <a:cs typeface="+mn-ea"/>
                  <a:sym typeface="+mn-lt"/>
                </a:rPr>
                <a:t>、智慧物流、智慧能源、智慧医疗等重点领域开展试点示范。鼓励企业开放搜索、电商、社交等数据，发展第三方大数据服务产业。促进共享经济、平台经济健康发展。</a:t>
              </a:r>
            </a:p>
          </p:txBody>
        </p:sp>
      </p:grpSp>
      <p:grpSp>
        <p:nvGrpSpPr>
          <p:cNvPr id="81" name="组合 80"/>
          <p:cNvGrpSpPr/>
          <p:nvPr/>
        </p:nvGrpSpPr>
        <p:grpSpPr>
          <a:xfrm>
            <a:off x="846473" y="3940027"/>
            <a:ext cx="4443004" cy="2958163"/>
            <a:chOff x="8386922" y="2192795"/>
            <a:chExt cx="4443004" cy="2958163"/>
          </a:xfrm>
        </p:grpSpPr>
        <p:sp>
          <p:nvSpPr>
            <p:cNvPr id="82" name="矩形 81"/>
            <p:cNvSpPr/>
            <p:nvPr/>
          </p:nvSpPr>
          <p:spPr>
            <a:xfrm>
              <a:off x="8386922" y="2192795"/>
              <a:ext cx="2501951" cy="506934"/>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展望</a:t>
              </a:r>
              <a:r>
                <a:rPr lang="en-US" altLang="zh-CN" sz="2400" b="1" dirty="0">
                  <a:solidFill>
                    <a:srgbClr val="FFC000"/>
                  </a:solidFill>
                  <a:latin typeface="华文楷体" panose="02010600040101010101" pitchFamily="2" charset="-122"/>
                  <a:ea typeface="华文楷体" panose="02010600040101010101" pitchFamily="2" charset="-122"/>
                  <a:cs typeface="+mn-ea"/>
                  <a:sym typeface="+mn-lt"/>
                </a:rPr>
                <a:t>5G</a:t>
              </a:r>
              <a:r>
                <a:rPr lang="zh-CN" altLang="en-US" sz="2400" b="1" dirty="0">
                  <a:solidFill>
                    <a:srgbClr val="4BD7FF"/>
                  </a:solidFill>
                  <a:cs typeface="+mn-ea"/>
                  <a:sym typeface="+mn-lt"/>
                </a:rPr>
                <a:t>：</a:t>
              </a:r>
            </a:p>
          </p:txBody>
        </p:sp>
        <p:sp>
          <p:nvSpPr>
            <p:cNvPr id="83" name="文本框 82"/>
            <p:cNvSpPr txBox="1"/>
            <p:nvPr/>
          </p:nvSpPr>
          <p:spPr>
            <a:xfrm>
              <a:off x="8386922" y="2619880"/>
              <a:ext cx="4443004" cy="2531078"/>
            </a:xfrm>
            <a:prstGeom prst="rect">
              <a:avLst/>
            </a:prstGeom>
            <a:noFill/>
          </p:spPr>
          <p:txBody>
            <a:bodyPr wrap="square" rtlCol="0">
              <a:spAutoFit/>
              <a:scene3d>
                <a:camera prst="orthographicFront"/>
                <a:lightRig rig="threePt" dir="t"/>
              </a:scene3d>
              <a:sp3d contourW="12700"/>
            </a:bodyPr>
            <a:lstStyle/>
            <a:p>
              <a:pPr indent="360000">
                <a:lnSpc>
                  <a:spcPct val="114000"/>
                </a:lnSpc>
              </a:pPr>
              <a:r>
                <a:rPr sz="1600" dirty="0">
                  <a:solidFill>
                    <a:srgbClr val="4BD7FF"/>
                  </a:solidFill>
                  <a:latin typeface="华文楷体" panose="02010600040101010101" pitchFamily="2" charset="-122"/>
                  <a:ea typeface="华文楷体" panose="02010600040101010101" pitchFamily="2" charset="-122"/>
                  <a:cs typeface="+mn-ea"/>
                  <a:sym typeface="+mn-lt"/>
                </a:rPr>
                <a:t>在5G进入第四年之际，全球5G基站数量最多，5G用户数已突破6.5亿，5G网络连通率达到58%。</a:t>
              </a:r>
            </a:p>
            <a:p>
              <a:pPr indent="360000">
                <a:lnSpc>
                  <a:spcPct val="114000"/>
                </a:lnSpc>
              </a:pPr>
              <a:r>
                <a:rPr sz="1600" dirty="0">
                  <a:solidFill>
                    <a:srgbClr val="4BD7FF"/>
                  </a:solidFill>
                  <a:latin typeface="华文楷体" panose="02010600040101010101" pitchFamily="2" charset="-122"/>
                  <a:ea typeface="华文楷体" panose="02010600040101010101" pitchFamily="2" charset="-122"/>
                  <a:cs typeface="+mn-ea"/>
                  <a:sym typeface="+mn-lt"/>
                </a:rPr>
                <a:t>中国已成为全球5G领导者，建立了全球最大、最先进的宽频网络，开放了超过284.4万个5G基站。5G手机用户超过6.5亿，形成了完整的产业链。全球230多家运营商在90多个国家开展5G业务。</a:t>
              </a:r>
            </a:p>
            <a:p>
              <a:pPr>
                <a:lnSpc>
                  <a:spcPct val="114000"/>
                </a:lnSpc>
              </a:pPr>
              <a:endParaRPr sz="1200" dirty="0">
                <a:solidFill>
                  <a:srgbClr val="4BD7FF"/>
                </a:solidFill>
                <a:cs typeface="+mn-ea"/>
                <a:sym typeface="+mn-lt"/>
              </a:endParaRPr>
            </a:p>
          </p:txBody>
        </p:sp>
      </p:grpSp>
      <p:grpSp>
        <p:nvGrpSpPr>
          <p:cNvPr id="6" name="组合 5"/>
          <p:cNvGrpSpPr/>
          <p:nvPr/>
        </p:nvGrpSpPr>
        <p:grpSpPr>
          <a:xfrm>
            <a:off x="382276" y="202078"/>
            <a:ext cx="4291324" cy="368300"/>
            <a:chOff x="382276" y="202078"/>
            <a:chExt cx="4291324" cy="368300"/>
          </a:xfrm>
        </p:grpSpPr>
        <p:grpSp>
          <p:nvGrpSpPr>
            <p:cNvPr id="4" name="组合 3"/>
            <p:cNvGrpSpPr/>
            <p:nvPr/>
          </p:nvGrpSpPr>
          <p:grpSpPr>
            <a:xfrm>
              <a:off x="382276" y="269854"/>
              <a:ext cx="604607" cy="274860"/>
              <a:chOff x="775976" y="295254"/>
              <a:chExt cx="604607" cy="274860"/>
            </a:xfrm>
          </p:grpSpPr>
          <p:grpSp>
            <p:nvGrpSpPr>
              <p:cNvPr id="18" name="组合 17"/>
              <p:cNvGrpSpPr/>
              <p:nvPr/>
            </p:nvGrpSpPr>
            <p:grpSpPr>
              <a:xfrm rot="2788198">
                <a:off x="784307" y="286923"/>
                <a:ext cx="266582" cy="283243"/>
                <a:chOff x="4389120" y="2293620"/>
                <a:chExt cx="609600" cy="647700"/>
              </a:xfrm>
            </p:grpSpPr>
            <p:cxnSp>
              <p:nvCxnSpPr>
                <p:cNvPr id="19" name="直接连接符 1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2788198">
                <a:off x="938001"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2788198">
                <a:off x="1105671" y="295201"/>
                <a:ext cx="266582" cy="283243"/>
                <a:chOff x="4389120" y="2293620"/>
                <a:chExt cx="609600" cy="647700"/>
              </a:xfrm>
            </p:grpSpPr>
            <p:cxnSp>
              <p:nvCxnSpPr>
                <p:cNvPr id="25" name="直接连接符 2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pic>
        <p:nvPicPr>
          <p:cNvPr id="1778920237" name="图片 1"/>
          <p:cNvPicPr>
            <a:picLocks noChangeAspect="1"/>
          </p:cNvPicPr>
          <p:nvPr/>
        </p:nvPicPr>
        <p:blipFill>
          <a:blip r:embed="rId4"/>
          <a:srcRect l="1120" t="1968" r="927" b="1470"/>
          <a:stretch>
            <a:fillRect/>
          </a:stretch>
        </p:blipFill>
        <p:spPr>
          <a:xfrm>
            <a:off x="447040" y="726440"/>
            <a:ext cx="5402580" cy="3057525"/>
          </a:xfrm>
          <a:prstGeom prst="rect">
            <a:avLst/>
          </a:prstGeom>
        </p:spPr>
      </p:pic>
      <p:pic>
        <p:nvPicPr>
          <p:cNvPr id="100" name="图片 99"/>
          <p:cNvPicPr/>
          <p:nvPr/>
        </p:nvPicPr>
        <p:blipFill>
          <a:blip r:embed="rId5"/>
          <a:stretch>
            <a:fillRect/>
          </a:stretch>
        </p:blipFill>
        <p:spPr>
          <a:xfrm>
            <a:off x="6070600" y="3582035"/>
            <a:ext cx="4751070" cy="2496185"/>
          </a:xfrm>
          <a:prstGeom prst="rect">
            <a:avLst/>
          </a:prstGeom>
          <a:noFill/>
          <a:ln w="9525">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920237"/>
                                        </p:tgtEl>
                                        <p:attrNameLst>
                                          <p:attrName>style.visibility</p:attrName>
                                        </p:attrNameLst>
                                      </p:cBhvr>
                                      <p:to>
                                        <p:strVal val="visible"/>
                                      </p:to>
                                    </p:set>
                                    <p:anim calcmode="lin" valueType="num">
                                      <p:cBhvr additive="base">
                                        <p:cTn id="7" dur="500" fill="hold"/>
                                        <p:tgtEl>
                                          <p:spTgt spid="1778920237"/>
                                        </p:tgtEl>
                                        <p:attrNameLst>
                                          <p:attrName>ppt_x</p:attrName>
                                        </p:attrNameLst>
                                      </p:cBhvr>
                                      <p:tavLst>
                                        <p:tav tm="0">
                                          <p:val>
                                            <p:strVal val="#ppt_x"/>
                                          </p:val>
                                        </p:tav>
                                        <p:tav tm="100000">
                                          <p:val>
                                            <p:strVal val="#ppt_x"/>
                                          </p:val>
                                        </p:tav>
                                      </p:tavLst>
                                    </p:anim>
                                    <p:anim calcmode="lin" valueType="num">
                                      <p:cBhvr additive="base">
                                        <p:cTn id="8" dur="500" fill="hold"/>
                                        <p:tgtEl>
                                          <p:spTgt spid="17789202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500" fill="hold"/>
                                        <p:tgtEl>
                                          <p:spTgt spid="75"/>
                                        </p:tgtEl>
                                        <p:attrNameLst>
                                          <p:attrName>ppt_x</p:attrName>
                                        </p:attrNameLst>
                                      </p:cBhvr>
                                      <p:tavLst>
                                        <p:tav tm="0">
                                          <p:val>
                                            <p:strVal val="1+#ppt_w/2"/>
                                          </p:val>
                                        </p:tav>
                                        <p:tav tm="100000">
                                          <p:val>
                                            <p:strVal val="#ppt_x"/>
                                          </p:val>
                                        </p:tav>
                                      </p:tavLst>
                                    </p:anim>
                                    <p:anim calcmode="lin" valueType="num">
                                      <p:cBhvr additive="base">
                                        <p:cTn id="13"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checkerboard(across)">
                                      <p:cBhvr>
                                        <p:cTn id="18" dur="500"/>
                                        <p:tgtEl>
                                          <p:spTgt spid="100"/>
                                        </p:tgtEl>
                                      </p:cBhvr>
                                    </p:animEffect>
                                  </p:childTnLst>
                                </p:cTn>
                              </p:par>
                            </p:childTnLst>
                          </p:cTn>
                        </p:par>
                        <p:par>
                          <p:cTn id="19" fill="hold">
                            <p:stCondLst>
                              <p:cond delay="500"/>
                            </p:stCondLst>
                            <p:childTnLst>
                              <p:par>
                                <p:cTn id="20" presetID="2" presetClass="entr" presetSubtype="2"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additive="base">
                                        <p:cTn id="22" dur="500" fill="hold"/>
                                        <p:tgtEl>
                                          <p:spTgt spid="81"/>
                                        </p:tgtEl>
                                        <p:attrNameLst>
                                          <p:attrName>ppt_x</p:attrName>
                                        </p:attrNameLst>
                                      </p:cBhvr>
                                      <p:tavLst>
                                        <p:tav tm="0">
                                          <p:val>
                                            <p:strVal val="1+#ppt_w/2"/>
                                          </p:val>
                                        </p:tav>
                                        <p:tav tm="100000">
                                          <p:val>
                                            <p:strVal val="#ppt_x"/>
                                          </p:val>
                                        </p:tav>
                                      </p:tavLst>
                                    </p:anim>
                                    <p:anim calcmode="lin" valueType="num">
                                      <p:cBhvr additive="base">
                                        <p:cTn id="23"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2276" y="202078"/>
            <a:ext cx="4291324" cy="368300"/>
            <a:chOff x="382276" y="202078"/>
            <a:chExt cx="4291324" cy="368300"/>
          </a:xfrm>
        </p:grpSpPr>
        <p:grpSp>
          <p:nvGrpSpPr>
            <p:cNvPr id="4" name="组合 3"/>
            <p:cNvGrpSpPr/>
            <p:nvPr/>
          </p:nvGrpSpPr>
          <p:grpSpPr>
            <a:xfrm>
              <a:off x="382276" y="269854"/>
              <a:ext cx="604607" cy="274860"/>
              <a:chOff x="775976" y="295254"/>
              <a:chExt cx="604607" cy="274860"/>
            </a:xfrm>
          </p:grpSpPr>
          <p:grpSp>
            <p:nvGrpSpPr>
              <p:cNvPr id="18" name="组合 17"/>
              <p:cNvGrpSpPr/>
              <p:nvPr/>
            </p:nvGrpSpPr>
            <p:grpSpPr>
              <a:xfrm rot="2788198">
                <a:off x="784307" y="286923"/>
                <a:ext cx="266582" cy="283243"/>
                <a:chOff x="4389120" y="2293620"/>
                <a:chExt cx="609600" cy="647700"/>
              </a:xfrm>
            </p:grpSpPr>
            <p:cxnSp>
              <p:nvCxnSpPr>
                <p:cNvPr id="19" name="直接连接符 1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2788198">
                <a:off x="938001"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2788198">
                <a:off x="1105671" y="295201"/>
                <a:ext cx="266582" cy="283243"/>
                <a:chOff x="4389120" y="2293620"/>
                <a:chExt cx="609600" cy="647700"/>
              </a:xfrm>
            </p:grpSpPr>
            <p:cxnSp>
              <p:nvCxnSpPr>
                <p:cNvPr id="25" name="直接连接符 2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pic>
        <p:nvPicPr>
          <p:cNvPr id="3" name="图片 2"/>
          <p:cNvPicPr>
            <a:picLocks noChangeAspect="1"/>
          </p:cNvPicPr>
          <p:nvPr/>
        </p:nvPicPr>
        <p:blipFill>
          <a:blip r:embed="rId4"/>
          <a:stretch>
            <a:fillRect/>
          </a:stretch>
        </p:blipFill>
        <p:spPr>
          <a:xfrm>
            <a:off x="657225" y="3696335"/>
            <a:ext cx="10454005" cy="2287270"/>
          </a:xfrm>
          <a:prstGeom prst="rect">
            <a:avLst/>
          </a:prstGeom>
        </p:spPr>
      </p:pic>
      <p:pic>
        <p:nvPicPr>
          <p:cNvPr id="7" name="图片 6"/>
          <p:cNvPicPr>
            <a:picLocks noChangeAspect="1"/>
          </p:cNvPicPr>
          <p:nvPr/>
        </p:nvPicPr>
        <p:blipFill>
          <a:blip r:embed="rId5"/>
          <a:stretch>
            <a:fillRect/>
          </a:stretch>
        </p:blipFill>
        <p:spPr>
          <a:xfrm>
            <a:off x="657225" y="1352550"/>
            <a:ext cx="10454005" cy="2240280"/>
          </a:xfrm>
          <a:prstGeom prst="rect">
            <a:avLst/>
          </a:prstGeom>
        </p:spPr>
      </p:pic>
      <p:sp>
        <p:nvSpPr>
          <p:cNvPr id="8" name="矩形 7"/>
          <p:cNvSpPr/>
          <p:nvPr/>
        </p:nvSpPr>
        <p:spPr>
          <a:xfrm>
            <a:off x="3743960" y="825500"/>
            <a:ext cx="4502785" cy="534035"/>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智慧交通场景丰富，应用范围广</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2276" y="202078"/>
            <a:ext cx="4291324" cy="368300"/>
            <a:chOff x="382276" y="202078"/>
            <a:chExt cx="4291324" cy="368300"/>
          </a:xfrm>
        </p:grpSpPr>
        <p:grpSp>
          <p:nvGrpSpPr>
            <p:cNvPr id="4" name="组合 3"/>
            <p:cNvGrpSpPr/>
            <p:nvPr/>
          </p:nvGrpSpPr>
          <p:grpSpPr>
            <a:xfrm>
              <a:off x="382276" y="269854"/>
              <a:ext cx="604607" cy="274860"/>
              <a:chOff x="775976" y="295254"/>
              <a:chExt cx="604607" cy="274860"/>
            </a:xfrm>
          </p:grpSpPr>
          <p:grpSp>
            <p:nvGrpSpPr>
              <p:cNvPr id="18" name="组合 17"/>
              <p:cNvGrpSpPr/>
              <p:nvPr/>
            </p:nvGrpSpPr>
            <p:grpSpPr>
              <a:xfrm rot="2788198">
                <a:off x="784307" y="286923"/>
                <a:ext cx="266582" cy="283243"/>
                <a:chOff x="4389120" y="2293620"/>
                <a:chExt cx="609600" cy="647700"/>
              </a:xfrm>
            </p:grpSpPr>
            <p:cxnSp>
              <p:nvCxnSpPr>
                <p:cNvPr id="19" name="直接连接符 18"/>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2788198">
                <a:off x="938001" y="286923"/>
                <a:ext cx="266582" cy="283243"/>
                <a:chOff x="4389120" y="2293620"/>
                <a:chExt cx="609600" cy="647700"/>
              </a:xfrm>
            </p:grpSpPr>
            <p:cxnSp>
              <p:nvCxnSpPr>
                <p:cNvPr id="22" name="直接连接符 2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2788198">
                <a:off x="1105671" y="295201"/>
                <a:ext cx="266582" cy="283243"/>
                <a:chOff x="4389120" y="2293620"/>
                <a:chExt cx="609600" cy="647700"/>
              </a:xfrm>
            </p:grpSpPr>
            <p:cxnSp>
              <p:nvCxnSpPr>
                <p:cNvPr id="25" name="直接连接符 24"/>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pic>
        <p:nvPicPr>
          <p:cNvPr id="187188597"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555" y="714375"/>
            <a:ext cx="5126990" cy="2969895"/>
          </a:xfrm>
          <a:prstGeom prst="rect">
            <a:avLst/>
          </a:prstGeom>
          <a:noFill/>
          <a:ln>
            <a:noFill/>
          </a:ln>
        </p:spPr>
      </p:pic>
      <p:pic>
        <p:nvPicPr>
          <p:cNvPr id="101" name="图片 100"/>
          <p:cNvPicPr/>
          <p:nvPr/>
        </p:nvPicPr>
        <p:blipFill>
          <a:blip r:embed="rId9"/>
          <a:stretch>
            <a:fillRect/>
          </a:stretch>
        </p:blipFill>
        <p:spPr>
          <a:xfrm>
            <a:off x="5798820" y="3429000"/>
            <a:ext cx="5540375" cy="2797175"/>
          </a:xfrm>
          <a:prstGeom prst="rect">
            <a:avLst/>
          </a:prstGeom>
          <a:noFill/>
          <a:ln w="9525">
            <a:noFill/>
          </a:ln>
        </p:spPr>
      </p:pic>
      <p:grpSp>
        <p:nvGrpSpPr>
          <p:cNvPr id="2" name="组合 1"/>
          <p:cNvGrpSpPr/>
          <p:nvPr/>
        </p:nvGrpSpPr>
        <p:grpSpPr>
          <a:xfrm>
            <a:off x="825206" y="4044186"/>
            <a:ext cx="4443004" cy="2181989"/>
            <a:chOff x="8386922" y="2192795"/>
            <a:chExt cx="4443004" cy="2181989"/>
          </a:xfrm>
        </p:grpSpPr>
        <p:sp>
          <p:nvSpPr>
            <p:cNvPr id="3" name="矩形 2"/>
            <p:cNvSpPr/>
            <p:nvPr>
              <p:custDataLst>
                <p:tags r:id="rId4"/>
              </p:custDataLst>
            </p:nvPr>
          </p:nvSpPr>
          <p:spPr>
            <a:xfrm>
              <a:off x="8386922" y="2192795"/>
              <a:ext cx="2501951" cy="497316"/>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城市交通压力大：</a:t>
              </a:r>
            </a:p>
          </p:txBody>
        </p:sp>
        <p:sp>
          <p:nvSpPr>
            <p:cNvPr id="7" name="文本框 6"/>
            <p:cNvSpPr txBox="1"/>
            <p:nvPr>
              <p:custDataLst>
                <p:tags r:id="rId5"/>
              </p:custDataLst>
            </p:nvPr>
          </p:nvSpPr>
          <p:spPr>
            <a:xfrm>
              <a:off x="8386922" y="2619880"/>
              <a:ext cx="4443004" cy="1754904"/>
            </a:xfrm>
            <a:prstGeom prst="rect">
              <a:avLst/>
            </a:prstGeom>
            <a:noFill/>
          </p:spPr>
          <p:txBody>
            <a:bodyPr wrap="square" rtlCol="0">
              <a:spAutoFit/>
              <a:scene3d>
                <a:camera prst="orthographicFront"/>
                <a:lightRig rig="threePt" dir="t"/>
              </a:scene3d>
              <a:sp3d contourW="12700"/>
            </a:bodyPr>
            <a:lstStyle/>
            <a:p>
              <a:pPr indent="360000">
                <a:lnSpc>
                  <a:spcPct val="114000"/>
                </a:lnSpc>
              </a:pPr>
              <a:r>
                <a:rPr lang="zh-CN" altLang="en-US" sz="1600" dirty="0">
                  <a:solidFill>
                    <a:srgbClr val="4BD7FF"/>
                  </a:solidFill>
                  <a:cs typeface="+mn-ea"/>
                  <a:sym typeface="+mn-lt"/>
                </a:rPr>
                <a:t>随着人口增长，经济社会快速发展，城市化进程加快，机动车拥有量及道路运输量急剧增加，城市交通面临严峻挑战。</a:t>
              </a:r>
              <a:endParaRPr lang="en-US" altLang="zh-CN" sz="1600" dirty="0">
                <a:solidFill>
                  <a:srgbClr val="4BD7FF"/>
                </a:solidFill>
                <a:cs typeface="+mn-ea"/>
                <a:sym typeface="+mn-lt"/>
              </a:endParaRPr>
            </a:p>
            <a:p>
              <a:pPr indent="360000">
                <a:lnSpc>
                  <a:spcPct val="114000"/>
                </a:lnSpc>
              </a:pPr>
              <a:r>
                <a:rPr lang="zh-CN" altLang="en-US" sz="1600" dirty="0">
                  <a:solidFill>
                    <a:srgbClr val="4BD7FF"/>
                  </a:solidFill>
                  <a:cs typeface="+mn-ea"/>
                  <a:sym typeface="+mn-lt"/>
                </a:rPr>
                <a:t>在道路交通高峰期常常出现无法将患者及时送至医院、火警得不到及时响应等情况，降低了人民群众基本公共服务的获得感。</a:t>
              </a:r>
            </a:p>
          </p:txBody>
        </p:sp>
      </p:grpSp>
      <p:grpSp>
        <p:nvGrpSpPr>
          <p:cNvPr id="9" name="组合 8"/>
          <p:cNvGrpSpPr/>
          <p:nvPr/>
        </p:nvGrpSpPr>
        <p:grpSpPr>
          <a:xfrm>
            <a:off x="6213475" y="772029"/>
            <a:ext cx="4443095" cy="2265732"/>
            <a:chOff x="8386922" y="2192795"/>
            <a:chExt cx="4443004" cy="1894298"/>
          </a:xfrm>
        </p:grpSpPr>
        <p:sp>
          <p:nvSpPr>
            <p:cNvPr id="10" name="矩形 9"/>
            <p:cNvSpPr/>
            <p:nvPr>
              <p:custDataLst>
                <p:tags r:id="rId2"/>
              </p:custDataLst>
            </p:nvPr>
          </p:nvSpPr>
          <p:spPr>
            <a:xfrm>
              <a:off x="8386922" y="2192795"/>
              <a:ext cx="3454329" cy="472291"/>
            </a:xfrm>
            <a:prstGeom prst="rect">
              <a:avLst/>
            </a:prstGeom>
          </p:spPr>
          <p:txBody>
            <a:bodyPr wrap="square">
              <a:spAutoFit/>
              <a:scene3d>
                <a:camera prst="orthographicFront"/>
                <a:lightRig rig="threePt" dir="t"/>
              </a:scene3d>
              <a:sp3d contourW="12700"/>
            </a:bodyPr>
            <a:lstStyle/>
            <a:p>
              <a:pPr>
                <a:lnSpc>
                  <a:spcPct val="120000"/>
                </a:lnSpc>
              </a:pPr>
              <a:r>
                <a:rPr lang="zh-CN" altLang="en-US" sz="2800" b="1" dirty="0">
                  <a:solidFill>
                    <a:srgbClr val="FFC000"/>
                  </a:solidFill>
                  <a:cs typeface="+mn-ea"/>
                  <a:sym typeface="+mn-lt"/>
                </a:rPr>
                <a:t>紧急公共服务</a:t>
              </a:r>
              <a:r>
                <a:rPr lang="zh-CN" altLang="en-US" sz="2800" b="1" dirty="0">
                  <a:solidFill>
                    <a:srgbClr val="4BD7FF"/>
                  </a:solidFill>
                  <a:cs typeface="+mn-ea"/>
                  <a:sym typeface="+mn-lt"/>
                </a:rPr>
                <a:t>需求大：</a:t>
              </a:r>
            </a:p>
          </p:txBody>
        </p:sp>
        <p:sp>
          <p:nvSpPr>
            <p:cNvPr id="11" name="文本框 10"/>
            <p:cNvSpPr txBox="1"/>
            <p:nvPr>
              <p:custDataLst>
                <p:tags r:id="rId3"/>
              </p:custDataLst>
            </p:nvPr>
          </p:nvSpPr>
          <p:spPr>
            <a:xfrm>
              <a:off x="8386922" y="2619880"/>
              <a:ext cx="4443004" cy="1467213"/>
            </a:xfrm>
            <a:prstGeom prst="rect">
              <a:avLst/>
            </a:prstGeom>
            <a:noFill/>
          </p:spPr>
          <p:txBody>
            <a:bodyPr wrap="square" rtlCol="0">
              <a:spAutoFit/>
              <a:scene3d>
                <a:camera prst="orthographicFront"/>
                <a:lightRig rig="threePt" dir="t"/>
              </a:scene3d>
              <a:sp3d contourW="12700"/>
            </a:bodyPr>
            <a:lstStyle/>
            <a:p>
              <a:pPr indent="360000">
                <a:lnSpc>
                  <a:spcPct val="114000"/>
                </a:lnSpc>
              </a:pPr>
              <a:r>
                <a:rPr lang="zh-CN" altLang="zh-CN" sz="1600" dirty="0">
                  <a:solidFill>
                    <a:srgbClr val="4BD7FF"/>
                  </a:solidFill>
                  <a:cs typeface="+mn-ea"/>
                </a:rPr>
                <a:t>随着社会人口老龄化程度不断加深，经济社会不断发展，急救、火警、治安事件等各类型紧急呼叫不断增加</a:t>
              </a:r>
              <a:r>
                <a:rPr lang="zh-CN" altLang="en-US" sz="1600" dirty="0">
                  <a:solidFill>
                    <a:srgbClr val="4BD7FF"/>
                  </a:solidFill>
                  <a:cs typeface="+mn-ea"/>
                </a:rPr>
                <a:t>。</a:t>
              </a:r>
              <a:r>
                <a:rPr lang="zh-CN" altLang="en-US" sz="1600" dirty="0">
                  <a:solidFill>
                    <a:srgbClr val="4BD7FF"/>
                  </a:solidFill>
                  <a:cs typeface="+mn-ea"/>
                  <a:sym typeface="+mn-lt"/>
                </a:rPr>
                <a:t>紧急公共服务</a:t>
              </a:r>
              <a:r>
                <a:rPr lang="en-US" sz="1600" dirty="0">
                  <a:solidFill>
                    <a:srgbClr val="4BD7FF"/>
                  </a:solidFill>
                  <a:cs typeface="+mn-ea"/>
                  <a:sym typeface="+mn-lt"/>
                </a:rPr>
                <a:t>资源的分配和城市交通的运营遭遇了</a:t>
              </a:r>
              <a:r>
                <a:rPr lang="zh-CN" altLang="en-US" sz="1600" dirty="0">
                  <a:solidFill>
                    <a:srgbClr val="4BD7FF"/>
                  </a:solidFill>
                  <a:cs typeface="+mn-ea"/>
                  <a:sym typeface="+mn-lt"/>
                </a:rPr>
                <a:t>前所未有的</a:t>
              </a:r>
              <a:r>
                <a:rPr lang="en-US" sz="1600" dirty="0">
                  <a:solidFill>
                    <a:srgbClr val="4BD7FF"/>
                  </a:solidFill>
                  <a:cs typeface="+mn-ea"/>
                  <a:sym typeface="+mn-lt"/>
                </a:rPr>
                <a:t>挑战。能否利用智能交通让</a:t>
              </a:r>
              <a:r>
                <a:rPr lang="zh-CN" altLang="en-US" sz="1600" dirty="0">
                  <a:solidFill>
                    <a:srgbClr val="4BD7FF"/>
                  </a:solidFill>
                  <a:cs typeface="+mn-ea"/>
                  <a:sym typeface="+mn-lt"/>
                </a:rPr>
                <a:t>紧急</a:t>
              </a:r>
              <a:r>
                <a:rPr lang="en-US" sz="1600" dirty="0">
                  <a:solidFill>
                    <a:srgbClr val="4BD7FF"/>
                  </a:solidFill>
                  <a:cs typeface="+mn-ea"/>
                  <a:sym typeface="+mn-lt"/>
                </a:rPr>
                <a:t>车</a:t>
              </a:r>
              <a:r>
                <a:rPr lang="zh-CN" altLang="en-US" sz="1600" dirty="0">
                  <a:solidFill>
                    <a:srgbClr val="4BD7FF"/>
                  </a:solidFill>
                  <a:cs typeface="+mn-ea"/>
                  <a:sym typeface="+mn-lt"/>
                </a:rPr>
                <a:t>辆</a:t>
              </a:r>
              <a:r>
                <a:rPr lang="en-US" sz="1600" dirty="0">
                  <a:solidFill>
                    <a:srgbClr val="4BD7FF"/>
                  </a:solidFill>
                  <a:cs typeface="+mn-ea"/>
                  <a:sym typeface="+mn-lt"/>
                </a:rPr>
                <a:t>“</a:t>
              </a:r>
              <a:r>
                <a:rPr lang="en-US" sz="1600" dirty="0" err="1">
                  <a:solidFill>
                    <a:srgbClr val="4BD7FF"/>
                  </a:solidFill>
                  <a:cs typeface="+mn-ea"/>
                  <a:sym typeface="+mn-lt"/>
                </a:rPr>
                <a:t>一路绿灯</a:t>
              </a:r>
              <a:r>
                <a:rPr lang="en-US" sz="1600" dirty="0">
                  <a:solidFill>
                    <a:srgbClr val="4BD7FF"/>
                  </a:solidFill>
                  <a:cs typeface="+mn-ea"/>
                  <a:sym typeface="+mn-lt"/>
                </a:rPr>
                <a:t>”，</a:t>
              </a:r>
              <a:r>
                <a:rPr lang="zh-CN" altLang="zh-CN" sz="1600" dirty="0">
                  <a:solidFill>
                    <a:srgbClr val="4BD7FF"/>
                  </a:solidFill>
                  <a:cs typeface="+mn-ea"/>
                </a:rPr>
                <a:t>为抢险救灾、挽救生命争取宝贵时间</a:t>
              </a:r>
              <a:r>
                <a:rPr lang="en-US" sz="1600" dirty="0">
                  <a:solidFill>
                    <a:srgbClr val="4BD7FF"/>
                  </a:solidFill>
                  <a:cs typeface="+mn-ea"/>
                  <a:sym typeface="+mn-lt"/>
                </a:rPr>
                <a:t>？</a:t>
              </a:r>
              <a:endParaRPr lang="zh-CN" altLang="en-US" sz="1600" dirty="0">
                <a:solidFill>
                  <a:srgbClr val="4BD7FF"/>
                </a:solidFill>
                <a:cs typeface="+mn-ea"/>
                <a:sym typeface="+mn-lt"/>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7188597"/>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1+#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checkerboard(across)">
                                      <p:cBhvr>
                                        <p:cTn id="16" dur="500"/>
                                        <p:tgtEl>
                                          <p:spTgt spid="101"/>
                                        </p:tgtEl>
                                      </p:cBhvr>
                                    </p:animEffect>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ubtitle 2"/>
          <p:cNvSpPr txBox="1"/>
          <p:nvPr/>
        </p:nvSpPr>
        <p:spPr>
          <a:xfrm>
            <a:off x="1320892" y="2367856"/>
            <a:ext cx="4381408" cy="3783314"/>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pitchFamily="34" charset="0"/>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9pPr>
          </a:lstStyle>
          <a:p>
            <a:pPr indent="360000" algn="l">
              <a:lnSpc>
                <a:spcPts val="2020"/>
              </a:lnSpc>
            </a:pPr>
            <a:r>
              <a:rPr lang="zh-CN" altLang="zh-CN" sz="1600" dirty="0">
                <a:solidFill>
                  <a:srgbClr val="4BD7FF"/>
                </a:solidFill>
                <a:latin typeface="+mn-lt"/>
                <a:cs typeface="+mn-ea"/>
              </a:rPr>
              <a:t>自新型冠状病毒感染的肺炎防控“阻击战”打响以来，本就繁忙的急诊科变得更加忙碌，为提救护资源的运行效率，航天科工智慧产业发展有限公司研发了</a:t>
            </a:r>
            <a:r>
              <a:rPr lang="zh-CN" altLang="zh-CN" sz="1600" dirty="0">
                <a:solidFill>
                  <a:srgbClr val="FFC000"/>
                </a:solidFill>
                <a:latin typeface="+mn-lt"/>
                <a:cs typeface="+mn-ea"/>
              </a:rPr>
              <a:t>“互联网</a:t>
            </a:r>
            <a:r>
              <a:rPr lang="en-US" altLang="zh-CN" sz="1600" dirty="0">
                <a:solidFill>
                  <a:srgbClr val="FFC000"/>
                </a:solidFill>
                <a:latin typeface="+mn-lt"/>
                <a:cs typeface="+mn-ea"/>
              </a:rPr>
              <a:t>+</a:t>
            </a:r>
            <a:r>
              <a:rPr lang="zh-CN" altLang="zh-CN" sz="1600" dirty="0">
                <a:solidFill>
                  <a:srgbClr val="FFC000"/>
                </a:solidFill>
                <a:latin typeface="+mn-lt"/>
                <a:cs typeface="+mn-ea"/>
              </a:rPr>
              <a:t>救护车优先系统”</a:t>
            </a:r>
            <a:r>
              <a:rPr lang="zh-CN" altLang="zh-CN" sz="1600" dirty="0">
                <a:solidFill>
                  <a:srgbClr val="4BD7FF"/>
                </a:solidFill>
                <a:latin typeface="+mn-lt"/>
                <a:cs typeface="+mn-ea"/>
              </a:rPr>
              <a:t>。</a:t>
            </a:r>
            <a:endParaRPr lang="en-US" altLang="zh-CN" sz="1600" dirty="0">
              <a:solidFill>
                <a:srgbClr val="4BD7FF"/>
              </a:solidFill>
              <a:latin typeface="+mn-lt"/>
              <a:cs typeface="+mn-ea"/>
            </a:endParaRPr>
          </a:p>
          <a:p>
            <a:pPr indent="360000" algn="l">
              <a:lnSpc>
                <a:spcPts val="2020"/>
              </a:lnSpc>
            </a:pPr>
            <a:r>
              <a:rPr lang="zh-CN" altLang="zh-CN" sz="1600" dirty="0">
                <a:solidFill>
                  <a:srgbClr val="4BD7FF"/>
                </a:solidFill>
                <a:latin typeface="+mn-lt"/>
                <a:cs typeface="+mn-ea"/>
              </a:rPr>
              <a:t>疫情期间，该系统使用互联网车辆</a:t>
            </a:r>
            <a:r>
              <a:rPr lang="en-US" altLang="zh-CN" sz="1600" dirty="0">
                <a:solidFill>
                  <a:srgbClr val="FFC000"/>
                </a:solidFill>
                <a:latin typeface="+mn-lt"/>
                <a:cs typeface="+mn-ea"/>
              </a:rPr>
              <a:t>GPS</a:t>
            </a:r>
            <a:r>
              <a:rPr lang="zh-CN" altLang="zh-CN" sz="1600" dirty="0">
                <a:solidFill>
                  <a:srgbClr val="FFC000"/>
                </a:solidFill>
                <a:latin typeface="+mn-lt"/>
                <a:cs typeface="+mn-ea"/>
              </a:rPr>
              <a:t>轨迹数据</a:t>
            </a:r>
            <a:r>
              <a:rPr lang="zh-CN" altLang="zh-CN" sz="1600" dirty="0">
                <a:solidFill>
                  <a:srgbClr val="4BD7FF"/>
                </a:solidFill>
                <a:latin typeface="+mn-lt"/>
                <a:cs typeface="+mn-ea"/>
              </a:rPr>
              <a:t>，并采用新型的信号控制理论和模型，对联网信号控制机进行动态优化，</a:t>
            </a:r>
            <a:r>
              <a:rPr lang="zh-CN" altLang="zh-CN" sz="1600" dirty="0">
                <a:solidFill>
                  <a:srgbClr val="FFC000"/>
                </a:solidFill>
                <a:latin typeface="+mn-lt"/>
                <a:cs typeface="+mn-ea"/>
              </a:rPr>
              <a:t>自动识别救护车辆、自动规划其前进方向、并将相关道路调节成绿灯状态，</a:t>
            </a:r>
            <a:r>
              <a:rPr lang="zh-CN" altLang="zh-CN" sz="1600" dirty="0">
                <a:solidFill>
                  <a:srgbClr val="4BD7FF"/>
                </a:solidFill>
                <a:latin typeface="+mn-lt"/>
                <a:cs typeface="+mn-ea"/>
              </a:rPr>
              <a:t>以确保救护车辆的行驶畅通。 根据计算出的结果，自动调节交通信号灯，保证救护车辆在经过该路口时能顺利通过，且无排队的车辆。</a:t>
            </a:r>
            <a:endParaRPr lang="en-US" altLang="zh-CN" sz="1600" dirty="0">
              <a:solidFill>
                <a:srgbClr val="4BD7FF"/>
              </a:solidFill>
              <a:latin typeface="+mn-lt"/>
              <a:cs typeface="+mn-ea"/>
            </a:endParaRPr>
          </a:p>
          <a:p>
            <a:pPr indent="360000" algn="l">
              <a:lnSpc>
                <a:spcPts val="2020"/>
              </a:lnSpc>
            </a:pPr>
            <a:r>
              <a:rPr lang="zh-CN" altLang="zh-CN" sz="1600" dirty="0">
                <a:solidFill>
                  <a:srgbClr val="4BD7FF"/>
                </a:solidFill>
                <a:latin typeface="+mn-lt"/>
                <a:cs typeface="+mn-ea"/>
              </a:rPr>
              <a:t>目前，这套系统已在</a:t>
            </a:r>
            <a:r>
              <a:rPr lang="zh-CN" altLang="zh-CN" sz="1600" dirty="0">
                <a:solidFill>
                  <a:srgbClr val="FFC000"/>
                </a:solidFill>
                <a:latin typeface="+mn-lt"/>
                <a:cs typeface="+mn-ea"/>
              </a:rPr>
              <a:t>广西柳州投入试运行</a:t>
            </a:r>
            <a:r>
              <a:rPr lang="zh-CN" altLang="zh-CN" sz="1600" dirty="0">
                <a:solidFill>
                  <a:srgbClr val="4BD7FF"/>
                </a:solidFill>
                <a:latin typeface="+mn-lt"/>
                <a:cs typeface="+mn-ea"/>
              </a:rPr>
              <a:t>。</a:t>
            </a:r>
            <a:endParaRPr lang="zh-CN" altLang="en-US" sz="1600" dirty="0">
              <a:solidFill>
                <a:srgbClr val="4BD7FF"/>
              </a:solidFill>
              <a:latin typeface="+mn-lt"/>
              <a:cs typeface="+mn-ea"/>
              <a:sym typeface="+mn-lt"/>
            </a:endParaRPr>
          </a:p>
        </p:txBody>
      </p:sp>
      <p:sp>
        <p:nvSpPr>
          <p:cNvPr id="34" name="TextBox 33"/>
          <p:cNvSpPr txBox="1"/>
          <p:nvPr/>
        </p:nvSpPr>
        <p:spPr>
          <a:xfrm>
            <a:off x="1183340" y="1870255"/>
            <a:ext cx="3763310" cy="400110"/>
          </a:xfrm>
          <a:prstGeom prst="rect">
            <a:avLst/>
          </a:prstGeom>
          <a:noFill/>
        </p:spPr>
        <p:txBody>
          <a:bodyPr wrap="square" rtlCol="0" anchor="ctr" anchorCtr="0">
            <a:spAutoFit/>
          </a:bodyPr>
          <a:lstStyle/>
          <a:p>
            <a:pPr algn="l"/>
            <a:r>
              <a:rPr lang="zh-CN" altLang="en-US" sz="2000" b="1" dirty="0">
                <a:solidFill>
                  <a:srgbClr val="4BD7FF"/>
                </a:solidFill>
                <a:cs typeface="+mn-ea"/>
                <a:sym typeface="+mn-lt"/>
              </a:rPr>
              <a:t>航天</a:t>
            </a:r>
            <a:r>
              <a:rPr lang="en-US" sz="2000" b="1" dirty="0" err="1">
                <a:solidFill>
                  <a:srgbClr val="4BD7FF"/>
                </a:solidFill>
                <a:cs typeface="+mn-ea"/>
                <a:sym typeface="+mn-lt"/>
              </a:rPr>
              <a:t>科工智慧产业发展有限公司</a:t>
            </a:r>
            <a:endParaRPr lang="en-US" sz="2000" b="1" dirty="0">
              <a:solidFill>
                <a:srgbClr val="4BD7FF"/>
              </a:solidFill>
              <a:cs typeface="+mn-ea"/>
              <a:sym typeface="+mn-lt"/>
            </a:endParaRPr>
          </a:p>
        </p:txBody>
      </p:sp>
      <p:grpSp>
        <p:nvGrpSpPr>
          <p:cNvPr id="30" name="组合 29"/>
          <p:cNvGrpSpPr/>
          <p:nvPr/>
        </p:nvGrpSpPr>
        <p:grpSpPr>
          <a:xfrm>
            <a:off x="382276" y="202078"/>
            <a:ext cx="4291324" cy="368300"/>
            <a:chOff x="382276" y="202078"/>
            <a:chExt cx="4291324" cy="368300"/>
          </a:xfrm>
        </p:grpSpPr>
        <p:grpSp>
          <p:nvGrpSpPr>
            <p:cNvPr id="31" name="组合 30"/>
            <p:cNvGrpSpPr/>
            <p:nvPr/>
          </p:nvGrpSpPr>
          <p:grpSpPr>
            <a:xfrm>
              <a:off x="382276" y="269854"/>
              <a:ext cx="604607" cy="274860"/>
              <a:chOff x="775976" y="295254"/>
              <a:chExt cx="604607" cy="274860"/>
            </a:xfrm>
          </p:grpSpPr>
          <p:grpSp>
            <p:nvGrpSpPr>
              <p:cNvPr id="35" name="组合 34"/>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2" name="文本框 3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pic>
        <p:nvPicPr>
          <p:cNvPr id="5" name="图片占位符 4"/>
          <p:cNvPicPr>
            <a:picLocks noGrp="1" noChangeAspect="1"/>
          </p:cNvPicPr>
          <p:nvPr>
            <p:ph type="pic" sz="quarter" idx="13"/>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938520" y="814070"/>
            <a:ext cx="2133600" cy="1919605"/>
          </a:xfrm>
          <a:prstGeom prst="rect">
            <a:avLst/>
          </a:prstGeom>
        </p:spPr>
      </p:pic>
      <p:grpSp>
        <p:nvGrpSpPr>
          <p:cNvPr id="9" name="组合 8"/>
          <p:cNvGrpSpPr/>
          <p:nvPr/>
        </p:nvGrpSpPr>
        <p:grpSpPr>
          <a:xfrm>
            <a:off x="1183640" y="675002"/>
            <a:ext cx="8611235" cy="861924"/>
            <a:chOff x="8386922" y="2192795"/>
            <a:chExt cx="4443004" cy="720932"/>
          </a:xfrm>
        </p:grpSpPr>
        <p:sp>
          <p:nvSpPr>
            <p:cNvPr id="10" name="矩形 9"/>
            <p:cNvSpPr/>
            <p:nvPr>
              <p:custDataLst>
                <p:tags r:id="rId4"/>
              </p:custDataLst>
            </p:nvPr>
          </p:nvSpPr>
          <p:spPr>
            <a:xfrm>
              <a:off x="8386922" y="2192795"/>
              <a:ext cx="2501951" cy="446678"/>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市场调研：</a:t>
              </a:r>
            </a:p>
          </p:txBody>
        </p:sp>
        <p:sp>
          <p:nvSpPr>
            <p:cNvPr id="11" name="文本框 10"/>
            <p:cNvSpPr txBox="1"/>
            <p:nvPr>
              <p:custDataLst>
                <p:tags r:id="rId5"/>
              </p:custDataLst>
            </p:nvPr>
          </p:nvSpPr>
          <p:spPr>
            <a:xfrm>
              <a:off x="8386922" y="2619880"/>
              <a:ext cx="4443004" cy="29384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solidFill>
                    <a:srgbClr val="4BD7FF"/>
                  </a:solidFill>
                  <a:cs typeface="+mn-ea"/>
                </a:rPr>
                <a:t>                      </a:t>
              </a:r>
              <a:r>
                <a:rPr lang="zh-CN" altLang="zh-CN" sz="1600" dirty="0">
                  <a:solidFill>
                    <a:srgbClr val="4BD7FF"/>
                  </a:solidFill>
                  <a:cs typeface="+mn-ea"/>
                </a:rPr>
                <a:t>深研于该方向的科技公司并不多</a:t>
              </a:r>
              <a:endParaRPr lang="zh-CN" altLang="en-US" sz="1600" dirty="0">
                <a:solidFill>
                  <a:srgbClr val="4BD7FF"/>
                </a:solidFill>
                <a:cs typeface="+mn-ea"/>
                <a:sym typeface="+mn-lt"/>
              </a:endParaRPr>
            </a:p>
          </p:txBody>
        </p:sp>
      </p:grpSp>
      <p:pic>
        <p:nvPicPr>
          <p:cNvPr id="12" name="Picture Placeholder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flipH="1">
            <a:off x="7002833" y="2029493"/>
            <a:ext cx="4826974" cy="399092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randombar(horizontal)">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ubtitle 2"/>
          <p:cNvSpPr txBox="1"/>
          <p:nvPr/>
        </p:nvSpPr>
        <p:spPr>
          <a:xfrm>
            <a:off x="4307205" y="1407370"/>
            <a:ext cx="7071360" cy="863540"/>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pitchFamily="34" charset="0"/>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pitchFamily="34"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pitchFamily="34" charset="0"/>
              <a:buNone/>
              <a:defRPr sz="4800" kern="1200">
                <a:solidFill>
                  <a:schemeClr val="tx1">
                    <a:tint val="75000"/>
                  </a:schemeClr>
                </a:solidFill>
                <a:latin typeface="+mn-lt"/>
                <a:ea typeface="+mn-ea"/>
                <a:cs typeface="+mn-cs"/>
              </a:defRPr>
            </a:lvl9pPr>
          </a:lstStyle>
          <a:p>
            <a:pPr indent="360000" algn="l">
              <a:lnSpc>
                <a:spcPts val="2020"/>
              </a:lnSpc>
            </a:pPr>
            <a:r>
              <a:rPr lang="zh-CN" altLang="en-US" sz="1600" dirty="0">
                <a:solidFill>
                  <a:srgbClr val="4BD7FF"/>
                </a:solidFill>
                <a:latin typeface="+mn-lt"/>
                <a:cs typeface="+mn-ea"/>
                <a:sym typeface="+mn-lt"/>
              </a:rPr>
              <a:t>其设计研发了六大系统智慧紧急医疗救援调度系统，120急救调度GIS/GPS地理分析，5G互联监护会诊平台，智慧互联急救平台，质控随访系统，智慧区域协同急救平台。</a:t>
            </a:r>
          </a:p>
        </p:txBody>
      </p:sp>
      <p:sp>
        <p:nvSpPr>
          <p:cNvPr id="34" name="TextBox 33"/>
          <p:cNvSpPr txBox="1"/>
          <p:nvPr/>
        </p:nvSpPr>
        <p:spPr>
          <a:xfrm>
            <a:off x="760214" y="1639085"/>
            <a:ext cx="3147085" cy="400110"/>
          </a:xfrm>
          <a:prstGeom prst="rect">
            <a:avLst/>
          </a:prstGeom>
          <a:noFill/>
        </p:spPr>
        <p:txBody>
          <a:bodyPr wrap="square" rtlCol="0" anchor="ctr" anchorCtr="0">
            <a:spAutoFit/>
          </a:bodyPr>
          <a:lstStyle/>
          <a:p>
            <a:pPr algn="l"/>
            <a:r>
              <a:rPr lang="en-US" sz="2000" b="1" dirty="0" err="1">
                <a:solidFill>
                  <a:srgbClr val="4BD7FF"/>
                </a:solidFill>
                <a:cs typeface="+mn-ea"/>
                <a:sym typeface="+mn-lt"/>
              </a:rPr>
              <a:t>郑州百仕吉电子有限公司</a:t>
            </a:r>
            <a:endParaRPr lang="zh-CN" altLang="en-US" sz="2000" b="1" dirty="0">
              <a:solidFill>
                <a:srgbClr val="4BD7FF"/>
              </a:solidFill>
              <a:cs typeface="+mn-ea"/>
              <a:sym typeface="+mn-lt"/>
            </a:endParaRPr>
          </a:p>
        </p:txBody>
      </p:sp>
      <p:grpSp>
        <p:nvGrpSpPr>
          <p:cNvPr id="30" name="组合 29"/>
          <p:cNvGrpSpPr/>
          <p:nvPr/>
        </p:nvGrpSpPr>
        <p:grpSpPr>
          <a:xfrm>
            <a:off x="382276" y="202078"/>
            <a:ext cx="4291324" cy="368300"/>
            <a:chOff x="382276" y="202078"/>
            <a:chExt cx="4291324" cy="368300"/>
          </a:xfrm>
        </p:grpSpPr>
        <p:grpSp>
          <p:nvGrpSpPr>
            <p:cNvPr id="31" name="组合 30"/>
            <p:cNvGrpSpPr/>
            <p:nvPr/>
          </p:nvGrpSpPr>
          <p:grpSpPr>
            <a:xfrm>
              <a:off x="382276" y="269854"/>
              <a:ext cx="604607" cy="274860"/>
              <a:chOff x="775976" y="295254"/>
              <a:chExt cx="604607" cy="274860"/>
            </a:xfrm>
          </p:grpSpPr>
          <p:grpSp>
            <p:nvGrpSpPr>
              <p:cNvPr id="35" name="组合 34"/>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2" name="文本框 3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sp>
        <p:nvSpPr>
          <p:cNvPr id="10" name="矩形 9"/>
          <p:cNvSpPr/>
          <p:nvPr>
            <p:custDataLst>
              <p:tags r:id="rId2"/>
            </p:custDataLst>
          </p:nvPr>
        </p:nvSpPr>
        <p:spPr>
          <a:xfrm>
            <a:off x="1183640" y="767714"/>
            <a:ext cx="4849171" cy="534035"/>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市场调研：</a:t>
            </a:r>
          </a:p>
        </p:txBody>
      </p:sp>
      <p:pic>
        <p:nvPicPr>
          <p:cNvPr id="3" name="图片 2"/>
          <p:cNvPicPr>
            <a:picLocks noChangeAspect="1"/>
          </p:cNvPicPr>
          <p:nvPr/>
        </p:nvPicPr>
        <p:blipFill>
          <a:blip r:embed="rId5"/>
          <a:stretch>
            <a:fillRect/>
          </a:stretch>
        </p:blipFill>
        <p:spPr>
          <a:xfrm>
            <a:off x="1994535" y="2665095"/>
            <a:ext cx="8303260" cy="375666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82276" y="202078"/>
            <a:ext cx="4291324" cy="368300"/>
            <a:chOff x="382276" y="202078"/>
            <a:chExt cx="4291324" cy="368300"/>
          </a:xfrm>
        </p:grpSpPr>
        <p:grpSp>
          <p:nvGrpSpPr>
            <p:cNvPr id="31" name="组合 30"/>
            <p:cNvGrpSpPr/>
            <p:nvPr/>
          </p:nvGrpSpPr>
          <p:grpSpPr>
            <a:xfrm>
              <a:off x="382276" y="269854"/>
              <a:ext cx="604607" cy="274860"/>
              <a:chOff x="775976" y="295254"/>
              <a:chExt cx="604607" cy="274860"/>
            </a:xfrm>
          </p:grpSpPr>
          <p:grpSp>
            <p:nvGrpSpPr>
              <p:cNvPr id="35" name="组合 34"/>
              <p:cNvGrpSpPr/>
              <p:nvPr/>
            </p:nvGrpSpPr>
            <p:grpSpPr>
              <a:xfrm rot="2788198">
                <a:off x="784307" y="286923"/>
                <a:ext cx="266582" cy="283243"/>
                <a:chOff x="4389120" y="2293620"/>
                <a:chExt cx="609600" cy="647700"/>
              </a:xfrm>
            </p:grpSpPr>
            <p:cxnSp>
              <p:nvCxnSpPr>
                <p:cNvPr id="46" name="直接连接符 45"/>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2788198">
                <a:off x="938001" y="286923"/>
                <a:ext cx="266582" cy="283243"/>
                <a:chOff x="4389120" y="2293620"/>
                <a:chExt cx="609600" cy="647700"/>
              </a:xfrm>
            </p:grpSpPr>
            <p:cxnSp>
              <p:nvCxnSpPr>
                <p:cNvPr id="44" name="直接连接符 43"/>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rot="2788198">
                <a:off x="1105671" y="295201"/>
                <a:ext cx="266582" cy="283243"/>
                <a:chOff x="4389120" y="2293620"/>
                <a:chExt cx="609600" cy="647700"/>
              </a:xfrm>
            </p:grpSpPr>
            <p:cxnSp>
              <p:nvCxnSpPr>
                <p:cNvPr id="42" name="直接连接符 41"/>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2" name="文本框 31"/>
            <p:cNvSpPr txBox="1"/>
            <p:nvPr/>
          </p:nvSpPr>
          <p:spPr>
            <a:xfrm>
              <a:off x="1265771" y="202078"/>
              <a:ext cx="3407829" cy="368300"/>
            </a:xfrm>
            <a:prstGeom prst="rect">
              <a:avLst/>
            </a:prstGeom>
            <a:noFill/>
          </p:spPr>
          <p:txBody>
            <a:bodyPr wrap="square" rtlCol="0">
              <a:spAutoFit/>
            </a:bodyPr>
            <a:lstStyle/>
            <a:p>
              <a:r>
                <a:rPr lang="zh-CN" altLang="en-US" b="1" dirty="0">
                  <a:solidFill>
                    <a:srgbClr val="4BD7FF"/>
                  </a:solidFill>
                  <a:cs typeface="+mn-ea"/>
                  <a:sym typeface="+mn-lt"/>
                </a:rPr>
                <a:t>项目背景</a:t>
              </a:r>
            </a:p>
          </p:txBody>
        </p:sp>
      </p:grpSp>
      <p:grpSp>
        <p:nvGrpSpPr>
          <p:cNvPr id="9" name="组合 8"/>
          <p:cNvGrpSpPr/>
          <p:nvPr/>
        </p:nvGrpSpPr>
        <p:grpSpPr>
          <a:xfrm>
            <a:off x="708660" y="825500"/>
            <a:ext cx="11210290" cy="1667395"/>
            <a:chOff x="8386922" y="2192795"/>
            <a:chExt cx="5394952" cy="1394643"/>
          </a:xfrm>
        </p:grpSpPr>
        <p:sp>
          <p:nvSpPr>
            <p:cNvPr id="10" name="矩形 9"/>
            <p:cNvSpPr/>
            <p:nvPr>
              <p:custDataLst>
                <p:tags r:id="rId1"/>
              </p:custDataLst>
            </p:nvPr>
          </p:nvSpPr>
          <p:spPr>
            <a:xfrm>
              <a:off x="8386922" y="2192795"/>
              <a:ext cx="2501951" cy="446678"/>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4BD7FF"/>
                  </a:solidFill>
                  <a:cs typeface="+mn-ea"/>
                  <a:sym typeface="+mn-lt"/>
                </a:rPr>
                <a:t>问题提出：</a:t>
              </a:r>
            </a:p>
          </p:txBody>
        </p:sp>
        <p:sp>
          <p:nvSpPr>
            <p:cNvPr id="11" name="文本框 10"/>
            <p:cNvSpPr txBox="1"/>
            <p:nvPr>
              <p:custDataLst>
                <p:tags r:id="rId2"/>
              </p:custDataLst>
            </p:nvPr>
          </p:nvSpPr>
          <p:spPr>
            <a:xfrm>
              <a:off x="8386922" y="2619821"/>
              <a:ext cx="5394952" cy="96761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rgbClr val="4BD7FF"/>
                  </a:solidFill>
                  <a:cs typeface="+mn-ea"/>
                  <a:sym typeface="+mn-lt"/>
                </a:rPr>
                <a:t> 2020年11月7日，鹰潭市一处路口突发一起惨烈的交通事故，一辆</a:t>
              </a:r>
              <a:r>
                <a:rPr lang="zh-CN" altLang="en-US" sz="1600" dirty="0">
                  <a:solidFill>
                    <a:srgbClr val="FFC000"/>
                  </a:solidFill>
                  <a:cs typeface="+mn-ea"/>
                  <a:sym typeface="+mn-lt"/>
                </a:rPr>
                <a:t>救护车因闯行红灯</a:t>
              </a:r>
              <a:r>
                <a:rPr lang="zh-CN" altLang="en-US" sz="1400" dirty="0">
                  <a:solidFill>
                    <a:srgbClr val="4BD7FF"/>
                  </a:solidFill>
                  <a:cs typeface="+mn-ea"/>
                  <a:sym typeface="+mn-lt"/>
                </a:rPr>
                <a:t>与一辆三轮车相撞，最终导致三轮车驾驶人当场身亡。</a:t>
              </a:r>
            </a:p>
            <a:p>
              <a:pPr>
                <a:lnSpc>
                  <a:spcPct val="150000"/>
                </a:lnSpc>
              </a:pPr>
              <a:r>
                <a:rPr lang="en-US" altLang="zh-CN" sz="1400" dirty="0">
                  <a:solidFill>
                    <a:srgbClr val="4BD7FF"/>
                  </a:solidFill>
                  <a:cs typeface="+mn-ea"/>
                  <a:sym typeface="+mn-lt"/>
                </a:rPr>
                <a:t> </a:t>
              </a:r>
              <a:r>
                <a:rPr lang="zh-CN" altLang="en-US" sz="1400" dirty="0">
                  <a:solidFill>
                    <a:srgbClr val="4BD7FF"/>
                  </a:solidFill>
                  <a:cs typeface="+mn-ea"/>
                  <a:sym typeface="+mn-lt"/>
                </a:rPr>
                <a:t>2020年12月，长沙一辆</a:t>
              </a:r>
              <a:r>
                <a:rPr lang="zh-CN" altLang="en-US" sz="1600" dirty="0">
                  <a:solidFill>
                    <a:srgbClr val="FFC000"/>
                  </a:solidFill>
                  <a:cs typeface="+mn-ea"/>
                  <a:sym typeface="+mn-lt"/>
                </a:rPr>
                <a:t>救护车</a:t>
              </a:r>
              <a:r>
                <a:rPr lang="zh-CN" altLang="en-US" sz="1400" dirty="0">
                  <a:solidFill>
                    <a:srgbClr val="4BD7FF"/>
                  </a:solidFill>
                  <a:cs typeface="+mn-ea"/>
                  <a:sym typeface="+mn-lt"/>
                </a:rPr>
                <a:t>在执行任务时被一辆</a:t>
              </a:r>
              <a:r>
                <a:rPr lang="zh-CN" altLang="en-US" sz="1600" dirty="0">
                  <a:solidFill>
                    <a:srgbClr val="FFC000"/>
                  </a:solidFill>
                  <a:cs typeface="+mn-ea"/>
                  <a:sym typeface="+mn-lt"/>
                </a:rPr>
                <a:t>混凝土搅拌车</a:t>
              </a:r>
              <a:r>
                <a:rPr lang="zh-CN" altLang="en-US" sz="1400" dirty="0">
                  <a:solidFill>
                    <a:srgbClr val="4BD7FF"/>
                  </a:solidFill>
                  <a:cs typeface="+mn-ea"/>
                  <a:sym typeface="+mn-lt"/>
                </a:rPr>
                <a:t>侧面撞击</a:t>
              </a:r>
            </a:p>
            <a:p>
              <a:pPr>
                <a:lnSpc>
                  <a:spcPct val="150000"/>
                </a:lnSpc>
              </a:pPr>
              <a:r>
                <a:rPr lang="en-US" altLang="zh-CN" sz="1400" dirty="0">
                  <a:solidFill>
                    <a:srgbClr val="4BD7FF"/>
                  </a:solidFill>
                  <a:cs typeface="+mn-ea"/>
                  <a:sym typeface="+mn-lt"/>
                </a:rPr>
                <a:t> </a:t>
              </a:r>
              <a:r>
                <a:rPr lang="zh-CN" altLang="en-US" sz="1400" dirty="0">
                  <a:solidFill>
                    <a:srgbClr val="4BD7FF"/>
                  </a:solidFill>
                  <a:cs typeface="+mn-ea"/>
                  <a:sym typeface="+mn-lt"/>
                </a:rPr>
                <a:t>2021年12月14日，浙江杭州一辆</a:t>
              </a:r>
              <a:r>
                <a:rPr lang="zh-CN" altLang="en-US" sz="1600" dirty="0">
                  <a:solidFill>
                    <a:srgbClr val="FFC000"/>
                  </a:solidFill>
                  <a:cs typeface="+mn-ea"/>
                  <a:sym typeface="+mn-lt"/>
                </a:rPr>
                <a:t>正在出勤的救护车</a:t>
              </a:r>
              <a:r>
                <a:rPr lang="zh-CN" altLang="en-US" sz="1400" dirty="0">
                  <a:solidFill>
                    <a:srgbClr val="4BD7FF"/>
                  </a:solidFill>
                  <a:cs typeface="+mn-ea"/>
                  <a:sym typeface="+mn-lt"/>
                </a:rPr>
                <a:t>在十字路口与一辆</a:t>
              </a:r>
              <a:r>
                <a:rPr lang="zh-CN" altLang="en-US" sz="1600" dirty="0">
                  <a:solidFill>
                    <a:srgbClr val="FFC000"/>
                  </a:solidFill>
                  <a:cs typeface="+mn-ea"/>
                  <a:sym typeface="+mn-lt"/>
                </a:rPr>
                <a:t>黑色SUV</a:t>
              </a:r>
              <a:r>
                <a:rPr lang="zh-CN" altLang="en-US" sz="1400" dirty="0">
                  <a:solidFill>
                    <a:srgbClr val="4BD7FF"/>
                  </a:solidFill>
                  <a:cs typeface="+mn-ea"/>
                  <a:sym typeface="+mn-lt"/>
                </a:rPr>
                <a:t>相撞，救护车被侧向撞翻，导致私家车1死2伤。</a:t>
              </a:r>
            </a:p>
          </p:txBody>
        </p:sp>
      </p:grpSp>
      <p:pic>
        <p:nvPicPr>
          <p:cNvPr id="1765708101" name="图片 1"/>
          <p:cNvPicPr>
            <a:picLocks noChangeAspect="1"/>
          </p:cNvPicPr>
          <p:nvPr/>
        </p:nvPicPr>
        <p:blipFill>
          <a:blip r:embed="rId5"/>
          <a:stretch>
            <a:fillRect/>
          </a:stretch>
        </p:blipFill>
        <p:spPr>
          <a:xfrm>
            <a:off x="2693537" y="3085782"/>
            <a:ext cx="6567342" cy="3020619"/>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765708101"/>
                                        </p:tgtEl>
                                        <p:attrNameLst>
                                          <p:attrName>style.visibility</p:attrName>
                                        </p:attrNameLst>
                                      </p:cBhvr>
                                      <p:to>
                                        <p:strVal val="visible"/>
                                      </p:to>
                                    </p:set>
                                    <p:animEffect transition="in" filter="checkerboard(across)">
                                      <p:cBhvr>
                                        <p:cTn id="13" dur="500"/>
                                        <p:tgtEl>
                                          <p:spTgt spid="1765708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74b6cae-6e0c-4718-9d31-288a904b8b2c"/>
  <p:tag name="COMMONDATA" val="eyJoZGlkIjoiYjA2MTI1ODJlNGI2MmRhODM1OTllMGQwOWU4Y2U0Nz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1.6251968503936,&quot;width&quot;:9451.14173228346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9203.612598425196}"/>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fontScheme name="abtyxpwb">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67</TotalTime>
  <Words>2471</Words>
  <Application>Microsoft Office PowerPoint</Application>
  <PresentationFormat>宽屏</PresentationFormat>
  <Paragraphs>270</Paragraphs>
  <Slides>35</Slides>
  <Notes>33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Monotype Corsiva</vt:lpstr>
      <vt:lpstr>华文楷体</vt:lpstr>
      <vt:lpstr>微软雅黑</vt:lpstr>
      <vt:lpstr>Arial</vt:lpstr>
      <vt:lpstr>Wingdings</vt:lpstr>
      <vt:lpstr>优设标题黑</vt:lpstr>
      <vt:lpstr>Lato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演示文稿1</dc:title>
  <dc:creator>Administrator</dc:creator>
  <cp:lastModifiedBy>Thomas Chen</cp:lastModifiedBy>
  <cp:revision>93</cp:revision>
  <dcterms:created xsi:type="dcterms:W3CDTF">1900-01-01T00:00:00Z</dcterms:created>
  <dcterms:modified xsi:type="dcterms:W3CDTF">2023-10-09T17:53:31Z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DCC8EE6BD14B4F668B0C14A12772BD3B_13</vt:lpwstr>
  </property>
  <property fmtid="{D5CDD505-2E9C-101B-9397-08002B2CF9AE}" pid="3" name="KSOProductBuildVer">
    <vt:lpwstr>2052-11.1.0.14309</vt:lpwstr>
  </property>
</Properties>
</file>